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slideLayouts/slideLayout2.xml" ContentType="application/vnd.openxmlformats-officedocument.presentationml.slideLayout+xml"/>
  <Override PartName="/ppt/theme/theme3.xml" ContentType="application/vnd.openxmlformats-officedocument.theme+xml"/>
  <Override PartName="/ppt/slideLayouts/slideLayout3.xml" ContentType="application/vnd.openxmlformats-officedocument.presentationml.slideLayout+xml"/>
  <Override PartName="/ppt/theme/theme4.xml" ContentType="application/vnd.openxmlformats-officedocument.theme+xml"/>
  <Override PartName="/ppt/slideLayouts/slideLayout4.xml" ContentType="application/vnd.openxmlformats-officedocument.presentationml.slideLayout+xml"/>
  <Override PartName="/ppt/theme/theme5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slideLayouts/slideLayout10.xml" ContentType="application/vnd.openxmlformats-officedocument.presentationml.slideLayout+xml"/>
  <Override PartName="/ppt/theme/theme7.xml" ContentType="application/vnd.openxmlformats-officedocument.theme+xml"/>
  <Override PartName="/ppt/slideLayouts/slideLayout11.xml" ContentType="application/vnd.openxmlformats-officedocument.presentationml.slideLayout+xml"/>
  <Override PartName="/ppt/theme/theme8.xml" ContentType="application/vnd.openxmlformats-officedocument.theme+xml"/>
  <Override PartName="/ppt/slideLayouts/slideLayout12.xml" ContentType="application/vnd.openxmlformats-officedocument.presentationml.slideLayout+xml"/>
  <Override PartName="/ppt/theme/theme9.xml" ContentType="application/vnd.openxmlformats-officedocument.theme+xml"/>
  <Override PartName="/ppt/slideLayouts/slideLayout13.xml" ContentType="application/vnd.openxmlformats-officedocument.presentationml.slideLayout+xml"/>
  <Override PartName="/ppt/theme/theme10.xml" ContentType="application/vnd.openxmlformats-officedocument.theme+xml"/>
  <Override PartName="/ppt/slideLayouts/slideLayout14.xml" ContentType="application/vnd.openxmlformats-officedocument.presentationml.slideLayout+xml"/>
  <Override PartName="/ppt/theme/theme11.xml" ContentType="application/vnd.openxmlformats-officedocument.theme+xml"/>
  <Override PartName="/ppt/slideLayouts/slideLayout15.xml" ContentType="application/vnd.openxmlformats-officedocument.presentationml.slideLayout+xml"/>
  <Override PartName="/ppt/theme/theme1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1" r:id="rId2"/>
    <p:sldMasterId id="2147483669" r:id="rId3"/>
    <p:sldMasterId id="2147483671" r:id="rId4"/>
    <p:sldMasterId id="2147483673" r:id="rId5"/>
    <p:sldMasterId id="2147483675" r:id="rId6"/>
    <p:sldMasterId id="2147483677" r:id="rId7"/>
    <p:sldMasterId id="2147483679" r:id="rId8"/>
    <p:sldMasterId id="2147483681" r:id="rId9"/>
    <p:sldMasterId id="2147483683" r:id="rId10"/>
    <p:sldMasterId id="2147483685" r:id="rId11"/>
    <p:sldMasterId id="2147483687" r:id="rId12"/>
  </p:sldMasterIdLst>
  <p:sldIdLst>
    <p:sldId id="256" r:id="rId13"/>
    <p:sldId id="295" r:id="rId14"/>
    <p:sldId id="260" r:id="rId15"/>
    <p:sldId id="261" r:id="rId16"/>
    <p:sldId id="270" r:id="rId17"/>
    <p:sldId id="262" r:id="rId18"/>
    <p:sldId id="272" r:id="rId19"/>
    <p:sldId id="274" r:id="rId20"/>
    <p:sldId id="275" r:id="rId21"/>
    <p:sldId id="273" r:id="rId22"/>
    <p:sldId id="276" r:id="rId23"/>
    <p:sldId id="289" r:id="rId24"/>
    <p:sldId id="290" r:id="rId25"/>
    <p:sldId id="277" r:id="rId26"/>
    <p:sldId id="264" r:id="rId27"/>
    <p:sldId id="278" r:id="rId28"/>
    <p:sldId id="291" r:id="rId29"/>
    <p:sldId id="279" r:id="rId30"/>
    <p:sldId id="265" r:id="rId31"/>
    <p:sldId id="280" r:id="rId32"/>
    <p:sldId id="281" r:id="rId33"/>
    <p:sldId id="282" r:id="rId34"/>
    <p:sldId id="266" r:id="rId35"/>
    <p:sldId id="267" r:id="rId36"/>
    <p:sldId id="283" r:id="rId37"/>
    <p:sldId id="284" r:id="rId38"/>
    <p:sldId id="285" r:id="rId39"/>
    <p:sldId id="263" r:id="rId40"/>
    <p:sldId id="288" r:id="rId41"/>
    <p:sldId id="286" r:id="rId42"/>
    <p:sldId id="292" r:id="rId43"/>
    <p:sldId id="293" r:id="rId44"/>
    <p:sldId id="294" r:id="rId45"/>
    <p:sldId id="287" r:id="rId46"/>
    <p:sldId id="268" r:id="rId47"/>
    <p:sldId id="269" r:id="rId48"/>
    <p:sldId id="296" r:id="rId4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73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39" Type="http://schemas.openxmlformats.org/officeDocument/2006/relationships/slide" Target="slides/slide27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9.xml"/><Relationship Id="rId34" Type="http://schemas.openxmlformats.org/officeDocument/2006/relationships/slide" Target="slides/slide22.xml"/><Relationship Id="rId42" Type="http://schemas.openxmlformats.org/officeDocument/2006/relationships/slide" Target="slides/slide30.xml"/><Relationship Id="rId47" Type="http://schemas.openxmlformats.org/officeDocument/2006/relationships/slide" Target="slides/slide35.xml"/><Relationship Id="rId50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slide" Target="slides/slide21.xml"/><Relationship Id="rId38" Type="http://schemas.openxmlformats.org/officeDocument/2006/relationships/slide" Target="slides/slide26.xml"/><Relationship Id="rId46" Type="http://schemas.openxmlformats.org/officeDocument/2006/relationships/slide" Target="slides/slide3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29" Type="http://schemas.openxmlformats.org/officeDocument/2006/relationships/slide" Target="slides/slide17.xml"/><Relationship Id="rId41" Type="http://schemas.openxmlformats.org/officeDocument/2006/relationships/slide" Target="slides/slide29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2.xml"/><Relationship Id="rId32" Type="http://schemas.openxmlformats.org/officeDocument/2006/relationships/slide" Target="slides/slide20.xml"/><Relationship Id="rId37" Type="http://schemas.openxmlformats.org/officeDocument/2006/relationships/slide" Target="slides/slide25.xml"/><Relationship Id="rId40" Type="http://schemas.openxmlformats.org/officeDocument/2006/relationships/slide" Target="slides/slide28.xml"/><Relationship Id="rId45" Type="http://schemas.openxmlformats.org/officeDocument/2006/relationships/slide" Target="slides/slide33.xml"/><Relationship Id="rId53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36" Type="http://schemas.openxmlformats.org/officeDocument/2006/relationships/slide" Target="slides/slide24.xml"/><Relationship Id="rId49" Type="http://schemas.openxmlformats.org/officeDocument/2006/relationships/slide" Target="slides/slide37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7.xml"/><Relationship Id="rId31" Type="http://schemas.openxmlformats.org/officeDocument/2006/relationships/slide" Target="slides/slide19.xml"/><Relationship Id="rId44" Type="http://schemas.openxmlformats.org/officeDocument/2006/relationships/slide" Target="slides/slide32.xml"/><Relationship Id="rId52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slide" Target="slides/slide18.xml"/><Relationship Id="rId35" Type="http://schemas.openxmlformats.org/officeDocument/2006/relationships/slide" Target="slides/slide23.xml"/><Relationship Id="rId43" Type="http://schemas.openxmlformats.org/officeDocument/2006/relationships/slide" Target="slides/slide31.xml"/><Relationship Id="rId48" Type="http://schemas.openxmlformats.org/officeDocument/2006/relationships/slide" Target="slides/slide36.xml"/><Relationship Id="rId8" Type="http://schemas.openxmlformats.org/officeDocument/2006/relationships/slideMaster" Target="slideMasters/slideMaster8.xml"/><Relationship Id="rId51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0E6A82-CD07-451D-87EE-4FD009DF307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1251431"/>
      </p:ext>
    </p:extLst>
  </p:cSld>
  <p:clrMapOvr>
    <a:masterClrMapping/>
  </p:clrMapOvr>
  <p:transition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57A7C1-19B5-4A64-A850-9C73C83AC32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213860"/>
      </p:ext>
    </p:extLst>
  </p:cSld>
  <p:clrMapOvr>
    <a:masterClrMapping/>
  </p:clrMapOvr>
  <p:transition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57A7C1-19B5-4A64-A850-9C73C83AC32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5906163"/>
      </p:ext>
    </p:extLst>
  </p:cSld>
  <p:clrMapOvr>
    <a:masterClrMapping/>
  </p:clrMapOvr>
  <p:transition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57A7C1-19B5-4A64-A850-9C73C83AC32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7141857"/>
      </p:ext>
    </p:extLst>
  </p:cSld>
  <p:clrMapOvr>
    <a:masterClrMapping/>
  </p:clrMapOvr>
  <p:transition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76AF6A-A502-46B6-AFD1-112C7C4EDBA5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0461386"/>
      </p:ext>
    </p:extLst>
  </p:cSld>
  <p:clrMapOvr>
    <a:masterClrMapping/>
  </p:clrMapOvr>
  <p:transition>
    <p:rand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57A7C1-19B5-4A64-A850-9C73C83AC32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286273"/>
      </p:ext>
    </p:extLst>
  </p:cSld>
  <p:clrMapOvr>
    <a:masterClrMapping/>
  </p:clrMapOvr>
  <p:transition>
    <p:random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0"/>
            <a:ext cx="10972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3938589"/>
            <a:ext cx="10972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67471306-E0FC-4CF1-8426-5E47A9DFC7A4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3694383"/>
      </p:ext>
    </p:extLst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57A7C1-19B5-4A64-A850-9C73C83AC32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8244001"/>
      </p:ext>
    </p:extLst>
  </p:cSld>
  <p:clrMapOvr>
    <a:masterClrMapping/>
  </p:clrMapOvr>
  <p:transition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76AF6A-A502-46B6-AFD1-112C7C4EDBA5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4787833"/>
      </p:ext>
    </p:extLst>
  </p:cSld>
  <p:clrMapOvr>
    <a:masterClrMapping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57A7C1-19B5-4A64-A850-9C73C83AC32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642215"/>
      </p:ext>
    </p:extLst>
  </p:cSld>
  <p:clrMapOvr>
    <a:masterClrMapping/>
  </p:clrMapOvr>
  <p:transition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57A7C1-19B5-4A64-A850-9C73C83AC32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0824897"/>
      </p:ext>
    </p:extLst>
  </p:cSld>
  <p:clrMapOvr>
    <a:masterClrMapping/>
  </p:clrMapOvr>
  <p:transition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44476"/>
            <a:ext cx="11180233" cy="14319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17601" y="1905000"/>
            <a:ext cx="5236633" cy="4191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6557434" y="1905000"/>
            <a:ext cx="5236633" cy="41910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7F3862-B114-43DB-B3B1-E688E97F416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87714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326A64-658E-4083-A4EA-B7D9D6E29B0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451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44476"/>
            <a:ext cx="11180233" cy="14319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1117601" y="1905000"/>
            <a:ext cx="5236633" cy="41910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57434" y="1905000"/>
            <a:ext cx="5236633" cy="4191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D9FC48-BB08-45D2-8827-DA41B46146E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258500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601" y="1905000"/>
            <a:ext cx="5236633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57434" y="1905000"/>
            <a:ext cx="5236633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A9CBB0-C5A4-40D6-83C4-4C6A05486D9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530398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.xml"/></Relationships>
</file>

<file path=ppt/slideMasters/_rels/slideMaster10.xml.rels><?xml version="1.0" encoding="UTF-8" standalone="yes"?>
<Relationships xmlns="http://schemas.openxmlformats.org/package/2006/relationships"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13.xml"/></Relationships>
</file>

<file path=ppt/slideMasters/_rels/slideMaster1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14.xml"/></Relationships>
</file>

<file path=ppt/slideMasters/_rels/slideMaster12.xml.rels><?xml version="1.0" encoding="UTF-8" standalone="yes"?>
<Relationships xmlns="http://schemas.openxmlformats.org/package/2006/relationships"><Relationship Id="rId2" Type="http://schemas.openxmlformats.org/officeDocument/2006/relationships/theme" Target="../theme/theme12.xml"/><Relationship Id="rId1" Type="http://schemas.openxmlformats.org/officeDocument/2006/relationships/slideLayout" Target="../slideLayouts/slideLayout15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3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4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theme" Target="../theme/theme6.xml"/><Relationship Id="rId5" Type="http://schemas.openxmlformats.org/officeDocument/2006/relationships/slideLayout" Target="../slideLayouts/slideLayout9.xml"/><Relationship Id="rId4" Type="http://schemas.openxmlformats.org/officeDocument/2006/relationships/slideLayout" Target="../slideLayouts/slideLayout8.xml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10.xml"/></Relationships>
</file>

<file path=ppt/slideMasters/_rels/slideMaster8.xml.rels><?xml version="1.0" encoding="UTF-8" standalone="yes"?>
<Relationships xmlns="http://schemas.openxmlformats.org/package/2006/relationships"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11.xml"/></Relationships>
</file>

<file path=ppt/slideMasters/_rels/slideMaster9.xml.rels><?xml version="1.0" encoding="UTF-8" standalone="yes"?>
<Relationships xmlns="http://schemas.openxmlformats.org/package/2006/relationships"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744A148-4069-498A-8537-EB1BA02BCBDE}" type="slidenum">
              <a:rPr lang="en-US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096257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9E4D793-27E5-484F-9714-77C2071AA66A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5755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</p:sldLayoutIdLst>
  <p:transition>
    <p:random/>
  </p:transition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9E4D793-27E5-484F-9714-77C2071AA66A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3918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</p:sldLayoutIdLst>
  <p:transition>
    <p:random/>
  </p:transition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9E4D793-27E5-484F-9714-77C2071AA66A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28365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</p:sldLayoutIdLst>
  <p:transition>
    <p:random/>
  </p:transition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9E4D793-27E5-484F-9714-77C2071AA66A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672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</p:sldLayoutIdLst>
  <p:transition>
    <p:random/>
  </p:transition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9E4D793-27E5-484F-9714-77C2071AA66A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8584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</p:sldLayoutIdLst>
  <p:transition>
    <p:random/>
  </p:transition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9E4D793-27E5-484F-9714-77C2071AA66A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5123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</p:sldLayoutIdLst>
  <p:transition>
    <p:random/>
  </p:transition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9E4D793-27E5-484F-9714-77C2071AA66A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0688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transition>
    <p:random/>
  </p:transition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9E4D793-27E5-484F-9714-77C2071AA66A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3555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91" r:id="rId2"/>
    <p:sldLayoutId id="2147483692" r:id="rId3"/>
    <p:sldLayoutId id="2147483693" r:id="rId4"/>
    <p:sldLayoutId id="2147483694" r:id="rId5"/>
  </p:sldLayoutIdLst>
  <p:transition>
    <p:random/>
  </p:transition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9E4D793-27E5-484F-9714-77C2071AA66A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9602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</p:sldLayoutIdLst>
  <p:transition>
    <p:random/>
  </p:transition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9E4D793-27E5-484F-9714-77C2071AA66A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16683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</p:sldLayoutIdLst>
  <p:transition>
    <p:random/>
  </p:transition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9E4D793-27E5-484F-9714-77C2071AA66A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68412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</p:sldLayoutIdLst>
  <p:transition>
    <p:random/>
  </p:transition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gi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image" Target="../media/image31.wmf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3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6.wmf"/><Relationship Id="rId4" Type="http://schemas.openxmlformats.org/officeDocument/2006/relationships/image" Target="../media/image35.g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9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0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2" Type="http://schemas.openxmlformats.org/officeDocument/2006/relationships/image" Target="../media/image41.wmf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wmf"/><Relationship Id="rId2" Type="http://schemas.openxmlformats.org/officeDocument/2006/relationships/image" Target="../media/image45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wmf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1.png"/><Relationship Id="rId4" Type="http://schemas.openxmlformats.org/officeDocument/2006/relationships/image" Target="../media/image10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png"/><Relationship Id="rId5" Type="http://schemas.openxmlformats.org/officeDocument/2006/relationships/image" Target="../media/image14.wmf"/><Relationship Id="rId4" Type="http://schemas.openxmlformats.org/officeDocument/2006/relationships/image" Target="../media/image13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000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5" name="Picture 7" descr="moderntime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0" b="1570"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09800" y="277092"/>
            <a:ext cx="7772400" cy="2273590"/>
          </a:xfrm>
          <a:solidFill>
            <a:srgbClr val="FF9900">
              <a:alpha val="62000"/>
            </a:srgbClr>
          </a:solidFill>
          <a:ln/>
        </p:spPr>
        <p:txBody>
          <a:bodyPr anchor="ctr"/>
          <a:lstStyle/>
          <a:p>
            <a:r>
              <a:rPr lang="en-US" altLang="en-US" sz="72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Simple Machines</a:t>
            </a:r>
            <a:br>
              <a:rPr lang="en-US" altLang="en-US" sz="720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altLang="en-US" sz="720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14 - 4</a:t>
            </a:r>
            <a:endParaRPr lang="en-US" altLang="en-US" sz="7200" dirty="0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2056" name="Picture 8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5532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500" fill="hold"/>
                                        <p:tgtEl>
                                          <p:spTgt spid="20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5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000"/>
            </a:gs>
            <a:gs pos="100000">
              <a:schemeClr val="accent1">
                <a:gamma/>
                <a:tint val="19216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Rot="1" noChangeArrowheads="1"/>
          </p:cNvSpPr>
          <p:nvPr>
            <p:ph type="title"/>
          </p:nvPr>
        </p:nvSpPr>
        <p:spPr>
          <a:solidFill>
            <a:srgbClr val="3333CC"/>
          </a:solidFill>
        </p:spPr>
        <p:txBody>
          <a:bodyPr/>
          <a:lstStyle/>
          <a:p>
            <a:pPr eaLnBrk="1" hangingPunct="1">
              <a:defRPr/>
            </a:pP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Levers!!!!!!!!!!!</a:t>
            </a:r>
          </a:p>
        </p:txBody>
      </p:sp>
      <p:sp>
        <p:nvSpPr>
          <p:cNvPr id="101381" name="Rectangle 5"/>
          <p:cNvSpPr>
            <a:spLocks noGrp="1" noRot="1" noChangeArrowheads="1"/>
          </p:cNvSpPr>
          <p:nvPr>
            <p:ph type="body" idx="1"/>
          </p:nvPr>
        </p:nvSpPr>
        <p:spPr>
          <a:xfrm>
            <a:off x="8077200" y="5410200"/>
            <a:ext cx="2292350" cy="685800"/>
          </a:xfrm>
        </p:spPr>
        <p:txBody>
          <a:bodyPr/>
          <a:lstStyle/>
          <a:p>
            <a:pPr eaLnBrk="1" hangingPunct="1">
              <a:buFont typeface="Wingdings" pitchFamily="64" charset="2"/>
              <a:buChar char="§"/>
              <a:defRPr/>
            </a:pPr>
            <a:endParaRPr lang="en-US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2560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1905000"/>
            <a:ext cx="3390900" cy="240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4341814"/>
            <a:ext cx="3543300" cy="2516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6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828801"/>
            <a:ext cx="3467100" cy="246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>
          <a:gsLst>
            <a:gs pos="0">
              <a:srgbClr val="FFC000"/>
            </a:gs>
            <a:gs pos="100000">
              <a:schemeClr val="accent1">
                <a:gamma/>
                <a:tint val="19216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3187" name="Rectangle 3"/>
              <p:cNvSpPr>
                <a:spLocks noGrp="1" noRot="1" noChangeArrowheads="1"/>
              </p:cNvSpPr>
              <p:nvPr>
                <p:ph type="body" sz="half" idx="1"/>
              </p:nvPr>
            </p:nvSpPr>
            <p:spPr>
              <a:xfrm>
                <a:off x="480631" y="1916723"/>
                <a:ext cx="8047904" cy="4941277"/>
              </a:xfrm>
            </p:spPr>
            <p:txBody>
              <a:bodyPr/>
              <a:lstStyle/>
              <a:p>
                <a:pPr eaLnBrk="1" hangingPunct="1">
                  <a:buFont typeface="Wingdings" pitchFamily="64" charset="2"/>
                  <a:buChar char="§"/>
                  <a:defRPr/>
                </a:pPr>
                <a:r>
                  <a:rPr lang="en-US" dirty="0"/>
                  <a:t>Ideal (IMA)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𝑙𝑒𝑛𝑔𝑡h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𝑜𝑓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𝑖𝑛𝑝𝑢𝑡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d>
                          <m:d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𝑒𝑓𝑓𝑜𝑟𝑡</m:t>
                            </m:r>
                          </m:e>
                        </m:d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𝑎𝑟𝑚</m:t>
                        </m:r>
                      </m:num>
                      <m:den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𝑙𝑒𝑛𝑔𝑡h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𝑜𝑓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𝑜𝑢𝑡𝑝𝑢𝑡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 (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𝑟𝑒𝑠𝑖𝑠𝑡𝑎𝑛𝑐𝑒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) 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𝑎𝑟𝑚</m:t>
                        </m:r>
                      </m:den>
                    </m:f>
                  </m:oMath>
                </a14:m>
                <a:endParaRPr lang="en-US" i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eaLnBrk="1" hangingPunct="1">
                  <a:buFont typeface="Wingdings" pitchFamily="64" charset="2"/>
                  <a:buChar char="§"/>
                  <a:defRPr/>
                </a:pPr>
                <a:r>
                  <a:rPr lang="en-US" i="1" dirty="0"/>
                  <a:t>input arm</a:t>
                </a:r>
                <a:r>
                  <a:rPr lang="en-US" dirty="0"/>
                  <a:t> = distance from input force to the fulcrum</a:t>
                </a:r>
              </a:p>
              <a:p>
                <a:pPr eaLnBrk="1" hangingPunct="1">
                  <a:buFont typeface="Wingdings" pitchFamily="64" charset="2"/>
                  <a:buChar char="§"/>
                  <a:defRPr/>
                </a:pPr>
                <a:r>
                  <a:rPr lang="en-US" i="1" dirty="0"/>
                  <a:t>output arm</a:t>
                </a:r>
                <a:r>
                  <a:rPr lang="en-US" dirty="0"/>
                  <a:t> = distance from output force to the fulcrum</a:t>
                </a:r>
              </a:p>
              <a:p>
                <a:pPr marL="0" indent="0" eaLnBrk="1" hangingPunct="1">
                  <a:buNone/>
                  <a:defRPr/>
                </a:pPr>
                <a:endParaRPr lang="en-US" sz="1200" dirty="0"/>
              </a:p>
              <a:p>
                <a:pPr marL="0" indent="0" eaLnBrk="1" hangingPunct="1">
                  <a:buNone/>
                  <a:defRPr/>
                </a:pPr>
                <a:r>
                  <a:rPr lang="en-US" dirty="0"/>
                  <a:t>Actual (AMA)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𝑂𝑢𝑡𝑝𝑢𝑡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𝐹𝑜𝑟𝑐𝑒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𝐼𝑛𝑝𝑢𝑡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𝐹𝑜𝑟𝑐𝑒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9318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480631" y="1916723"/>
                <a:ext cx="8047904" cy="4941277"/>
              </a:xfrm>
              <a:blipFill rotWithShape="0">
                <a:blip r:embed="rId3"/>
                <a:stretch>
                  <a:fillRect l="-19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6628" name="Picture 6" descr="effort_arm6"/>
          <p:cNvPicPr>
            <a:picLocks noGrp="1" noChangeAspect="1" noChangeArrowheads="1" noCrop="1"/>
          </p:cNvPicPr>
          <p:nvPr>
            <p:ph type="clipArt"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614246" y="2322513"/>
            <a:ext cx="3577753" cy="305837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2"/>
          <p:cNvSpPr>
            <a:spLocks noGrp="1" noRot="1" noChangeArrowheads="1"/>
          </p:cNvSpPr>
          <p:nvPr>
            <p:ph type="title"/>
          </p:nvPr>
        </p:nvSpPr>
        <p:spPr>
          <a:solidFill>
            <a:srgbClr val="3333CC"/>
          </a:solidFill>
        </p:spPr>
        <p:txBody>
          <a:bodyPr/>
          <a:lstStyle/>
          <a:p>
            <a:pPr eaLnBrk="1" hangingPunct="1">
              <a:defRPr/>
            </a:pPr>
            <a:r>
              <a:rPr lang="en-US" dirty="0">
                <a:solidFill>
                  <a:schemeClr val="bg1"/>
                </a:solidFill>
                <a:latin typeface="Engravers MT" panose="02090707080505020304" pitchFamily="18" charset="0"/>
              </a:rPr>
              <a:t>Mechanical Advantage</a:t>
            </a:r>
            <a:br>
              <a:rPr lang="en-US" dirty="0">
                <a:solidFill>
                  <a:schemeClr val="bg1"/>
                </a:solidFill>
                <a:latin typeface="Engravers MT" panose="02090707080505020304" pitchFamily="18" charset="0"/>
              </a:rPr>
            </a:br>
            <a:r>
              <a:rPr lang="en-US" dirty="0">
                <a:solidFill>
                  <a:schemeClr val="bg1"/>
                </a:solidFill>
                <a:latin typeface="Engravers MT" panose="02090707080505020304" pitchFamily="18" charset="0"/>
              </a:rPr>
              <a:t>Levers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75"/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75"/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75"/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75"/>
                                        <p:tgtEl>
                                          <p:spTgt spid="93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87" grpId="0" build="p" autoUpdateAnimBg="0"/>
      <p:bldP spid="7" grpId="0" animBg="1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000"/>
            </a:gs>
            <a:gs pos="100000">
              <a:schemeClr val="accent1">
                <a:gamma/>
                <a:tint val="19216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3" name="AutoShape 23"/>
          <p:cNvSpPr>
            <a:spLocks noChangeArrowheads="1"/>
          </p:cNvSpPr>
          <p:nvPr/>
        </p:nvSpPr>
        <p:spPr bwMode="auto">
          <a:xfrm rot="5400000">
            <a:off x="6743701" y="3284539"/>
            <a:ext cx="1584325" cy="701675"/>
          </a:xfrm>
          <a:prstGeom prst="leftRightArrow">
            <a:avLst>
              <a:gd name="adj1" fmla="val 50000"/>
              <a:gd name="adj2" fmla="val 45158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000000"/>
                </a:solidFill>
              </a:rPr>
              <a:t>Force</a:t>
            </a:r>
          </a:p>
        </p:txBody>
      </p:sp>
      <p:sp>
        <p:nvSpPr>
          <p:cNvPr id="5150" name="Rectangle 30"/>
          <p:cNvSpPr>
            <a:spLocks noChangeArrowheads="1"/>
          </p:cNvSpPr>
          <p:nvPr/>
        </p:nvSpPr>
        <p:spPr bwMode="auto">
          <a:xfrm rot="-904103">
            <a:off x="2566988" y="4629151"/>
            <a:ext cx="925512" cy="887413"/>
          </a:xfrm>
          <a:prstGeom prst="rect">
            <a:avLst/>
          </a:prstGeom>
          <a:solidFill>
            <a:srgbClr val="993300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3333CC"/>
          </a:solidFill>
        </p:spPr>
        <p:txBody>
          <a:bodyPr/>
          <a:lstStyle/>
          <a:p>
            <a:pPr algn="l"/>
            <a:r>
              <a:rPr lang="en-US" altLang="en-US" sz="4000">
                <a:solidFill>
                  <a:schemeClr val="bg1"/>
                </a:solidFill>
                <a:latin typeface="Rockwell Extra Bold" panose="02060903040505020403" pitchFamily="18" charset="0"/>
              </a:rPr>
              <a:t>    M. A. of Levers</a:t>
            </a:r>
          </a:p>
        </p:txBody>
      </p:sp>
      <p:graphicFrame>
        <p:nvGraphicFramePr>
          <p:cNvPr id="5133" name="Object 13"/>
          <p:cNvGraphicFramePr>
            <a:graphicFrameLocks noGrp="1" noChangeAspect="1"/>
          </p:cNvGraphicFramePr>
          <p:nvPr>
            <p:ph idx="1"/>
          </p:nvPr>
        </p:nvGraphicFramePr>
        <p:xfrm>
          <a:off x="7751763" y="404814"/>
          <a:ext cx="1873250" cy="896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icrosoft Equation 3.0" r:id="rId2" imgW="901440" imgH="431640" progId="Equation.3">
                  <p:embed/>
                </p:oleObj>
              </mc:Choice>
              <mc:Fallback>
                <p:oleObj name="Microsoft Equation 3.0" r:id="rId2" imgW="90144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51763" y="404814"/>
                        <a:ext cx="1873250" cy="89693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35" name="Text Box 15"/>
          <p:cNvSpPr txBox="1">
            <a:spLocks noChangeArrowheads="1"/>
          </p:cNvSpPr>
          <p:nvPr/>
        </p:nvSpPr>
        <p:spPr bwMode="auto">
          <a:xfrm>
            <a:off x="1631951" y="5876926"/>
            <a:ext cx="88566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Work = </a:t>
            </a:r>
            <a:r>
              <a:rPr lang="en-US" altLang="en-US" b="1">
                <a:solidFill>
                  <a:srgbClr val="FF0000"/>
                </a:solidFill>
              </a:rPr>
              <a:t>Input Force</a:t>
            </a:r>
            <a:r>
              <a:rPr lang="en-US" altLang="en-US">
                <a:solidFill>
                  <a:srgbClr val="000000"/>
                </a:solidFill>
              </a:rPr>
              <a:t> x Input Distance           Work = </a:t>
            </a:r>
            <a:r>
              <a:rPr lang="en-US" altLang="en-US" b="1">
                <a:solidFill>
                  <a:srgbClr val="333399"/>
                </a:solidFill>
              </a:rPr>
              <a:t>Output Force</a:t>
            </a:r>
            <a:r>
              <a:rPr lang="en-US" altLang="en-US">
                <a:solidFill>
                  <a:srgbClr val="000000"/>
                </a:solidFill>
              </a:rPr>
              <a:t> x Output Distance</a:t>
            </a:r>
          </a:p>
        </p:txBody>
      </p:sp>
      <p:sp>
        <p:nvSpPr>
          <p:cNvPr id="5136" name="Line 16"/>
          <p:cNvSpPr>
            <a:spLocks noChangeShapeType="1"/>
          </p:cNvSpPr>
          <p:nvPr/>
        </p:nvSpPr>
        <p:spPr bwMode="auto">
          <a:xfrm flipV="1">
            <a:off x="2711450" y="3860801"/>
            <a:ext cx="6121400" cy="18002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137" name="AutoShape 17"/>
          <p:cNvSpPr>
            <a:spLocks noChangeArrowheads="1"/>
          </p:cNvSpPr>
          <p:nvPr/>
        </p:nvSpPr>
        <p:spPr bwMode="auto">
          <a:xfrm>
            <a:off x="5519738" y="4724400"/>
            <a:ext cx="576262" cy="935038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138" name="Line 18"/>
          <p:cNvSpPr>
            <a:spLocks noChangeShapeType="1"/>
          </p:cNvSpPr>
          <p:nvPr/>
        </p:nvSpPr>
        <p:spPr bwMode="auto">
          <a:xfrm>
            <a:off x="1524000" y="5661025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139" name="AutoShape 19"/>
          <p:cNvSpPr>
            <a:spLocks noChangeArrowheads="1"/>
          </p:cNvSpPr>
          <p:nvPr/>
        </p:nvSpPr>
        <p:spPr bwMode="auto">
          <a:xfrm>
            <a:off x="3297238" y="4383089"/>
            <a:ext cx="1574800" cy="701675"/>
          </a:xfrm>
          <a:prstGeom prst="leftRightArrow">
            <a:avLst>
              <a:gd name="adj1" fmla="val 50000"/>
              <a:gd name="adj2" fmla="val 44887"/>
            </a:avLst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000000"/>
                </a:solidFill>
              </a:rPr>
              <a:t>Distance</a:t>
            </a:r>
          </a:p>
        </p:txBody>
      </p:sp>
      <p:sp>
        <p:nvSpPr>
          <p:cNvPr id="5141" name="AutoShape 21"/>
          <p:cNvSpPr>
            <a:spLocks noChangeArrowheads="1"/>
          </p:cNvSpPr>
          <p:nvPr/>
        </p:nvSpPr>
        <p:spPr bwMode="auto">
          <a:xfrm rot="5400000">
            <a:off x="3287714" y="3284539"/>
            <a:ext cx="1584325" cy="701675"/>
          </a:xfrm>
          <a:prstGeom prst="leftRightArrow">
            <a:avLst>
              <a:gd name="adj1" fmla="val 50000"/>
              <a:gd name="adj2" fmla="val 45158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000000"/>
                </a:solidFill>
              </a:rPr>
              <a:t>Force</a:t>
            </a:r>
          </a:p>
        </p:txBody>
      </p:sp>
      <p:sp>
        <p:nvSpPr>
          <p:cNvPr id="5144" name="AutoShape 24"/>
          <p:cNvSpPr>
            <a:spLocks noChangeArrowheads="1"/>
          </p:cNvSpPr>
          <p:nvPr/>
        </p:nvSpPr>
        <p:spPr bwMode="auto">
          <a:xfrm>
            <a:off x="6753225" y="4311651"/>
            <a:ext cx="1574800" cy="701675"/>
          </a:xfrm>
          <a:prstGeom prst="leftRightArrow">
            <a:avLst>
              <a:gd name="adj1" fmla="val 50000"/>
              <a:gd name="adj2" fmla="val 44887"/>
            </a:avLst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000000"/>
                </a:solidFill>
              </a:rPr>
              <a:t>Distance</a:t>
            </a:r>
          </a:p>
        </p:txBody>
      </p:sp>
      <p:sp>
        <p:nvSpPr>
          <p:cNvPr id="5149" name="Text Box 29"/>
          <p:cNvSpPr txBox="1">
            <a:spLocks noChangeArrowheads="1"/>
          </p:cNvSpPr>
          <p:nvPr/>
        </p:nvSpPr>
        <p:spPr bwMode="auto">
          <a:xfrm>
            <a:off x="3527425" y="1484313"/>
            <a:ext cx="5016500" cy="366712"/>
          </a:xfrm>
          <a:prstGeom prst="rect">
            <a:avLst/>
          </a:prstGeom>
          <a:solidFill>
            <a:srgbClr val="6666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000000"/>
                </a:solidFill>
              </a:rPr>
              <a:t>Don’t forget: Work of Input = Work of Output</a:t>
            </a:r>
          </a:p>
        </p:txBody>
      </p:sp>
      <p:sp>
        <p:nvSpPr>
          <p:cNvPr id="5151" name="Text Box 31"/>
          <p:cNvSpPr txBox="1">
            <a:spLocks noChangeArrowheads="1"/>
          </p:cNvSpPr>
          <p:nvPr/>
        </p:nvSpPr>
        <p:spPr bwMode="auto">
          <a:xfrm>
            <a:off x="2797175" y="2060575"/>
            <a:ext cx="6661150" cy="641350"/>
          </a:xfrm>
          <a:prstGeom prst="rect">
            <a:avLst/>
          </a:prstGeom>
          <a:solidFill>
            <a:srgbClr val="0033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FFFFFF"/>
                </a:solidFill>
              </a:rPr>
              <a:t>In this case, with the fulcrum right in the center, the forces,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FFFFFF"/>
                </a:solidFill>
              </a:rPr>
              <a:t>distance and total input/output work are exactly the same!</a:t>
            </a:r>
          </a:p>
        </p:txBody>
      </p:sp>
      <p:sp>
        <p:nvSpPr>
          <p:cNvPr id="5152" name="Text Box 32"/>
          <p:cNvSpPr txBox="1">
            <a:spLocks noChangeArrowheads="1"/>
          </p:cNvSpPr>
          <p:nvPr/>
        </p:nvSpPr>
        <p:spPr bwMode="auto">
          <a:xfrm>
            <a:off x="4435475" y="2944814"/>
            <a:ext cx="2800350" cy="915987"/>
          </a:xfrm>
          <a:prstGeom prst="rect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b="1" u="sng">
                <a:solidFill>
                  <a:srgbClr val="000000"/>
                </a:solidFill>
              </a:rPr>
              <a:t>Think:</a:t>
            </a:r>
            <a:r>
              <a:rPr lang="en-US" altLang="en-US" b="1">
                <a:solidFill>
                  <a:srgbClr val="000000"/>
                </a:solidFill>
              </a:rPr>
              <a:t> when force and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000000"/>
                </a:solidFill>
              </a:rPr>
              <a:t>distance are exactly the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000000"/>
                </a:solidFill>
              </a:rPr>
              <a:t>same; is there any M.A?</a:t>
            </a:r>
          </a:p>
        </p:txBody>
      </p:sp>
      <p:sp>
        <p:nvSpPr>
          <p:cNvPr id="5153" name="Text Box 33"/>
          <p:cNvSpPr txBox="1">
            <a:spLocks noChangeArrowheads="1"/>
          </p:cNvSpPr>
          <p:nvPr/>
        </p:nvSpPr>
        <p:spPr bwMode="auto">
          <a:xfrm>
            <a:off x="2032000" y="549275"/>
            <a:ext cx="5403850" cy="641350"/>
          </a:xfrm>
          <a:prstGeom prst="rect">
            <a:avLst/>
          </a:prstGeom>
          <a:solidFill>
            <a:srgbClr val="00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b="1" u="sng">
                <a:solidFill>
                  <a:srgbClr val="000000"/>
                </a:solidFill>
              </a:rPr>
              <a:t>Think:</a:t>
            </a:r>
            <a:r>
              <a:rPr lang="en-US" altLang="en-US" b="1">
                <a:solidFill>
                  <a:srgbClr val="000000"/>
                </a:solidFill>
              </a:rPr>
              <a:t> If the Input and Output are exactly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000000"/>
                </a:solidFill>
              </a:rPr>
              <a:t>the same is there any point to using a machine?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6" dur="2000" fill="hold"/>
                                        <p:tgtEl>
                                          <p:spTgt spid="51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64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8.32562E-7 L 0.03611 -0.1975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51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06" y="-9875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10" dur="2000" fill="hold"/>
                                        <p:tgtEl>
                                          <p:spTgt spid="51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8" presetID="49" presetClass="entr" presetSubtype="0" decel="10000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1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50" grpId="0" animBg="1"/>
      <p:bldP spid="5150" grpId="1" animBg="1"/>
      <p:bldP spid="5136" grpId="0" animBg="1"/>
      <p:bldP spid="5151" grpId="0" animBg="1"/>
      <p:bldP spid="5152" grpId="0" animBg="1"/>
      <p:bldP spid="515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000"/>
            </a:gs>
            <a:gs pos="100000">
              <a:schemeClr val="accent1">
                <a:gamma/>
                <a:tint val="19216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91" name="Rectangle 15"/>
          <p:cNvSpPr>
            <a:spLocks noChangeArrowheads="1"/>
          </p:cNvSpPr>
          <p:nvPr/>
        </p:nvSpPr>
        <p:spPr bwMode="auto">
          <a:xfrm>
            <a:off x="2506663" y="3910013"/>
            <a:ext cx="925512" cy="887412"/>
          </a:xfrm>
          <a:prstGeom prst="rect">
            <a:avLst/>
          </a:prstGeom>
          <a:solidFill>
            <a:srgbClr val="993300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3333CC"/>
          </a:solidFill>
        </p:spPr>
        <p:txBody>
          <a:bodyPr/>
          <a:lstStyle/>
          <a:p>
            <a:r>
              <a:rPr lang="en-US" altLang="en-US" sz="4000" dirty="0">
                <a:solidFill>
                  <a:schemeClr val="bg1"/>
                </a:solidFill>
                <a:latin typeface="Rockwell Extra Bold" panose="02060903040505020403" pitchFamily="18" charset="0"/>
              </a:rPr>
              <a:t>So how can we increase M.A. of a lever?</a:t>
            </a:r>
          </a:p>
        </p:txBody>
      </p:sp>
      <p:sp>
        <p:nvSpPr>
          <p:cNvPr id="24583" name="Line 7"/>
          <p:cNvSpPr>
            <a:spLocks noChangeShapeType="1"/>
          </p:cNvSpPr>
          <p:nvPr/>
        </p:nvSpPr>
        <p:spPr bwMode="auto">
          <a:xfrm>
            <a:off x="1524000" y="5661025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4585" name="AutoShape 9"/>
          <p:cNvSpPr>
            <a:spLocks noChangeArrowheads="1"/>
          </p:cNvSpPr>
          <p:nvPr/>
        </p:nvSpPr>
        <p:spPr bwMode="auto">
          <a:xfrm rot="5400000">
            <a:off x="3287714" y="3284539"/>
            <a:ext cx="1584325" cy="701675"/>
          </a:xfrm>
          <a:prstGeom prst="leftRightArrow">
            <a:avLst>
              <a:gd name="adj1" fmla="val 50000"/>
              <a:gd name="adj2" fmla="val 45158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000000"/>
                </a:solidFill>
              </a:rPr>
              <a:t>Force</a:t>
            </a:r>
          </a:p>
        </p:txBody>
      </p:sp>
      <p:sp>
        <p:nvSpPr>
          <p:cNvPr id="24586" name="AutoShape 10"/>
          <p:cNvSpPr>
            <a:spLocks noChangeArrowheads="1"/>
          </p:cNvSpPr>
          <p:nvPr/>
        </p:nvSpPr>
        <p:spPr bwMode="auto">
          <a:xfrm rot="5400000">
            <a:off x="6743701" y="3284539"/>
            <a:ext cx="1584325" cy="701675"/>
          </a:xfrm>
          <a:prstGeom prst="leftRightArrow">
            <a:avLst>
              <a:gd name="adj1" fmla="val 50000"/>
              <a:gd name="adj2" fmla="val 45158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000000"/>
                </a:solidFill>
              </a:rPr>
              <a:t>Force</a:t>
            </a:r>
          </a:p>
        </p:txBody>
      </p:sp>
      <p:sp>
        <p:nvSpPr>
          <p:cNvPr id="24587" name="AutoShape 11"/>
          <p:cNvSpPr>
            <a:spLocks noChangeArrowheads="1"/>
          </p:cNvSpPr>
          <p:nvPr/>
        </p:nvSpPr>
        <p:spPr bwMode="auto">
          <a:xfrm>
            <a:off x="6753225" y="4095751"/>
            <a:ext cx="1574800" cy="701675"/>
          </a:xfrm>
          <a:prstGeom prst="leftRightArrow">
            <a:avLst>
              <a:gd name="adj1" fmla="val 50000"/>
              <a:gd name="adj2" fmla="val 44887"/>
            </a:avLst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000000"/>
                </a:solidFill>
              </a:rPr>
              <a:t>Distance</a:t>
            </a:r>
          </a:p>
        </p:txBody>
      </p:sp>
      <p:sp>
        <p:nvSpPr>
          <p:cNvPr id="24584" name="AutoShape 8"/>
          <p:cNvSpPr>
            <a:spLocks noChangeArrowheads="1"/>
          </p:cNvSpPr>
          <p:nvPr/>
        </p:nvSpPr>
        <p:spPr bwMode="auto">
          <a:xfrm>
            <a:off x="3297238" y="4167189"/>
            <a:ext cx="1574800" cy="701675"/>
          </a:xfrm>
          <a:prstGeom prst="leftRightArrow">
            <a:avLst>
              <a:gd name="adj1" fmla="val 50000"/>
              <a:gd name="adj2" fmla="val 44887"/>
            </a:avLst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000000"/>
                </a:solidFill>
              </a:rPr>
              <a:t>Distance</a:t>
            </a:r>
          </a:p>
        </p:txBody>
      </p:sp>
      <p:sp>
        <p:nvSpPr>
          <p:cNvPr id="24592" name="Text Box 16"/>
          <p:cNvSpPr txBox="1">
            <a:spLocks noChangeArrowheads="1"/>
          </p:cNvSpPr>
          <p:nvPr/>
        </p:nvSpPr>
        <p:spPr bwMode="auto">
          <a:xfrm>
            <a:off x="1774825" y="1557338"/>
            <a:ext cx="5822950" cy="366712"/>
          </a:xfrm>
          <a:prstGeom prst="rect">
            <a:avLst/>
          </a:prstGeom>
          <a:solidFill>
            <a:srgbClr val="6666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000000"/>
                </a:solidFill>
              </a:rPr>
              <a:t>We have to adjust how we set up the machine itself!</a:t>
            </a:r>
          </a:p>
        </p:txBody>
      </p:sp>
      <p:sp>
        <p:nvSpPr>
          <p:cNvPr id="24593" name="Text Box 17"/>
          <p:cNvSpPr txBox="1">
            <a:spLocks noChangeArrowheads="1"/>
          </p:cNvSpPr>
          <p:nvPr/>
        </p:nvSpPr>
        <p:spPr bwMode="auto">
          <a:xfrm>
            <a:off x="1774825" y="2133600"/>
            <a:ext cx="5619750" cy="641350"/>
          </a:xfrm>
          <a:prstGeom prst="rect">
            <a:avLst/>
          </a:prstGeom>
          <a:solidFill>
            <a:srgbClr val="FF66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000000"/>
                </a:solidFill>
              </a:rPr>
              <a:t>In this case we can move the fulcrum and change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000000"/>
                </a:solidFill>
              </a:rPr>
              <a:t>the distance of the output and input:</a:t>
            </a:r>
          </a:p>
        </p:txBody>
      </p:sp>
      <p:sp>
        <p:nvSpPr>
          <p:cNvPr id="24582" name="AutoShape 6"/>
          <p:cNvSpPr>
            <a:spLocks noChangeArrowheads="1"/>
          </p:cNvSpPr>
          <p:nvPr/>
        </p:nvSpPr>
        <p:spPr bwMode="auto">
          <a:xfrm>
            <a:off x="5519739" y="4868863"/>
            <a:ext cx="504825" cy="792162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4594" name="Text Box 18"/>
          <p:cNvSpPr txBox="1">
            <a:spLocks noChangeArrowheads="1"/>
          </p:cNvSpPr>
          <p:nvPr/>
        </p:nvSpPr>
        <p:spPr bwMode="auto">
          <a:xfrm>
            <a:off x="1847850" y="1773238"/>
            <a:ext cx="8413750" cy="641350"/>
          </a:xfrm>
          <a:prstGeom prst="rect">
            <a:avLst/>
          </a:prstGeom>
          <a:solidFill>
            <a:srgbClr val="00008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FFFFFF"/>
                </a:solidFill>
              </a:rPr>
              <a:t>Notice that mathematically, even though the amounts of distance and force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FFFFFF"/>
                </a:solidFill>
              </a:rPr>
              <a:t>have changed the total work done on both sides remains the same!</a:t>
            </a:r>
          </a:p>
        </p:txBody>
      </p:sp>
      <p:sp>
        <p:nvSpPr>
          <p:cNvPr id="24595" name="Text Box 19"/>
          <p:cNvSpPr txBox="1">
            <a:spLocks noChangeArrowheads="1"/>
          </p:cNvSpPr>
          <p:nvPr/>
        </p:nvSpPr>
        <p:spPr bwMode="auto">
          <a:xfrm>
            <a:off x="7464425" y="1951039"/>
            <a:ext cx="3155950" cy="1190625"/>
          </a:xfrm>
          <a:prstGeom prst="rect">
            <a:avLst/>
          </a:prstGeom>
          <a:solidFill>
            <a:srgbClr val="CC66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000000"/>
                </a:solidFill>
              </a:rPr>
              <a:t>Notice what happens to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000000"/>
                </a:solidFill>
              </a:rPr>
              <a:t>the force and distance of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000000"/>
                </a:solidFill>
              </a:rPr>
              <a:t>each side when we move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000000"/>
                </a:solidFill>
              </a:rPr>
              <a:t>Fulcrum closer to the mass</a:t>
            </a:r>
          </a:p>
        </p:txBody>
      </p:sp>
      <p:sp>
        <p:nvSpPr>
          <p:cNvPr id="24596" name="Text Box 20"/>
          <p:cNvSpPr txBox="1">
            <a:spLocks noChangeArrowheads="1"/>
          </p:cNvSpPr>
          <p:nvPr/>
        </p:nvSpPr>
        <p:spPr bwMode="auto">
          <a:xfrm>
            <a:off x="1847850" y="2420938"/>
            <a:ext cx="4324350" cy="366712"/>
          </a:xfrm>
          <a:prstGeom prst="rect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000000"/>
                </a:solidFill>
              </a:rPr>
              <a:t>Output: Less distance but more force!</a:t>
            </a:r>
          </a:p>
        </p:txBody>
      </p:sp>
      <p:sp>
        <p:nvSpPr>
          <p:cNvPr id="24597" name="Text Box 21"/>
          <p:cNvSpPr txBox="1">
            <a:spLocks noChangeArrowheads="1"/>
          </p:cNvSpPr>
          <p:nvPr/>
        </p:nvSpPr>
        <p:spPr bwMode="auto">
          <a:xfrm>
            <a:off x="6167438" y="2420938"/>
            <a:ext cx="4044950" cy="366712"/>
          </a:xfrm>
          <a:prstGeom prst="rect">
            <a:avLst/>
          </a:prstGeom>
          <a:solidFill>
            <a:srgbClr val="00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000000"/>
                </a:solidFill>
              </a:rPr>
              <a:t>Input: More distance but less force!</a:t>
            </a:r>
          </a:p>
        </p:txBody>
      </p:sp>
      <p:sp>
        <p:nvSpPr>
          <p:cNvPr id="24598" name="Line 22"/>
          <p:cNvSpPr>
            <a:spLocks noChangeShapeType="1"/>
          </p:cNvSpPr>
          <p:nvPr/>
        </p:nvSpPr>
        <p:spPr bwMode="auto">
          <a:xfrm flipH="1">
            <a:off x="2495551" y="4868863"/>
            <a:ext cx="3313113" cy="0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4599" name="Line 23"/>
          <p:cNvSpPr>
            <a:spLocks noChangeShapeType="1"/>
          </p:cNvSpPr>
          <p:nvPr/>
        </p:nvSpPr>
        <p:spPr bwMode="auto">
          <a:xfrm>
            <a:off x="5808664" y="4868863"/>
            <a:ext cx="2879725" cy="0"/>
          </a:xfrm>
          <a:prstGeom prst="line">
            <a:avLst/>
          </a:prstGeom>
          <a:noFill/>
          <a:ln w="57150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4600" name="Line 24"/>
          <p:cNvSpPr>
            <a:spLocks noChangeShapeType="1"/>
          </p:cNvSpPr>
          <p:nvPr/>
        </p:nvSpPr>
        <p:spPr bwMode="auto">
          <a:xfrm>
            <a:off x="5808664" y="4868863"/>
            <a:ext cx="2879725" cy="0"/>
          </a:xfrm>
          <a:prstGeom prst="line">
            <a:avLst/>
          </a:prstGeom>
          <a:noFill/>
          <a:ln w="76200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4601" name="Text Box 25"/>
          <p:cNvSpPr txBox="1">
            <a:spLocks noChangeArrowheads="1"/>
          </p:cNvSpPr>
          <p:nvPr/>
        </p:nvSpPr>
        <p:spPr bwMode="auto">
          <a:xfrm>
            <a:off x="1558925" y="5799138"/>
            <a:ext cx="4470400" cy="366712"/>
          </a:xfrm>
          <a:prstGeom prst="rect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000000"/>
                </a:solidFill>
              </a:rPr>
              <a:t>Work = Output Force x Output Distance</a:t>
            </a:r>
          </a:p>
        </p:txBody>
      </p:sp>
      <p:sp>
        <p:nvSpPr>
          <p:cNvPr id="24602" name="Text Box 26"/>
          <p:cNvSpPr txBox="1">
            <a:spLocks noChangeArrowheads="1"/>
          </p:cNvSpPr>
          <p:nvPr/>
        </p:nvSpPr>
        <p:spPr bwMode="auto">
          <a:xfrm>
            <a:off x="6024563" y="5799138"/>
            <a:ext cx="4089400" cy="366712"/>
          </a:xfrm>
          <a:prstGeom prst="rect">
            <a:avLst/>
          </a:prstGeom>
          <a:solidFill>
            <a:srgbClr val="00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000000"/>
                </a:solidFill>
              </a:rPr>
              <a:t>Work = Input Force x Input Distance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5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5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5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45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23" presetClass="entr" presetSubtype="16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45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45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82 0.00532 L -0.2007 0.00532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844" y="0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" dur="2000" fill="hold"/>
                                        <p:tgtEl>
                                          <p:spTgt spid="24584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" dur="2000" fill="hold"/>
                                        <p:tgtEl>
                                          <p:spTgt spid="2458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" dur="2000" fill="hold"/>
                                        <p:tgtEl>
                                          <p:spTgt spid="2458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1" dur="2000" fill="hold"/>
                                        <p:tgtEl>
                                          <p:spTgt spid="2458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3.05273E-6 L -0.20486 3.05273E-6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246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24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5" presetID="5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6" dur="500"/>
                                        <p:tgtEl>
                                          <p:spTgt spid="245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9" dur="500"/>
                                        <p:tgtEl>
                                          <p:spTgt spid="245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2000"/>
                                        <p:tgtEl>
                                          <p:spTgt spid="245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4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45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45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45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45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5" grpId="0" animBg="1"/>
      <p:bldP spid="24586" grpId="0" animBg="1"/>
      <p:bldP spid="24587" grpId="0" animBg="1"/>
      <p:bldP spid="24584" grpId="0" animBg="1"/>
      <p:bldP spid="24592" grpId="0" animBg="1"/>
      <p:bldP spid="24592" grpId="1" animBg="1"/>
      <p:bldP spid="24593" grpId="0" animBg="1"/>
      <p:bldP spid="24593" grpId="1" animBg="1"/>
      <p:bldP spid="24582" grpId="0" animBg="1"/>
      <p:bldP spid="24594" grpId="0" animBg="1"/>
      <p:bldP spid="24595" grpId="0" animBg="1"/>
      <p:bldP spid="24595" grpId="1" animBg="1"/>
      <p:bldP spid="24596" grpId="0" animBg="1"/>
      <p:bldP spid="24597" grpId="0" animBg="1"/>
      <p:bldP spid="2460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>
          <a:gsLst>
            <a:gs pos="0">
              <a:srgbClr val="FFC000"/>
            </a:gs>
            <a:gs pos="100000">
              <a:schemeClr val="accent1">
                <a:gamma/>
                <a:tint val="19216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9" name="Rectangle 3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810489" y="1905000"/>
            <a:ext cx="5018547" cy="4731327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64" charset="2"/>
              <a:buChar char="§"/>
              <a:defRPr/>
            </a:pPr>
            <a:r>
              <a:rPr lang="en-US" sz="2800" dirty="0"/>
              <a:t>A slanted surface used to raise an object.</a:t>
            </a: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endParaRPr lang="en-US" sz="2800" dirty="0"/>
          </a:p>
          <a:p>
            <a:pPr>
              <a:lnSpc>
                <a:spcPct val="90000"/>
              </a:lnSpc>
              <a:buFont typeface="Wingdings" pitchFamily="64" charset="2"/>
              <a:buChar char="§"/>
              <a:defRPr/>
            </a:pPr>
            <a:r>
              <a:rPr lang="en-US" sz="2800" dirty="0"/>
              <a:t>Make work easier because there is a smaller input force but must be done over a larger distance.</a:t>
            </a:r>
          </a:p>
          <a:p>
            <a:pPr eaLnBrk="1" hangingPunct="1">
              <a:lnSpc>
                <a:spcPct val="90000"/>
              </a:lnSpc>
              <a:buFont typeface="Wingdings" pitchFamily="64" charset="2"/>
              <a:buChar char="§"/>
              <a:defRPr/>
            </a:pPr>
            <a:endParaRPr lang="en-US" sz="2800" dirty="0"/>
          </a:p>
          <a:p>
            <a:pPr eaLnBrk="1" hangingPunct="1">
              <a:lnSpc>
                <a:spcPct val="90000"/>
              </a:lnSpc>
              <a:buFont typeface="Wingdings" pitchFamily="64" charset="2"/>
              <a:buChar char="§"/>
              <a:defRPr/>
            </a:pPr>
            <a:r>
              <a:rPr lang="en-US" sz="2800" dirty="0"/>
              <a:t>Examples: ramps, stairs, ladders</a:t>
            </a:r>
          </a:p>
        </p:txBody>
      </p:sp>
      <p:pic>
        <p:nvPicPr>
          <p:cNvPr id="86021" name="Picture 5" descr="BD06763_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236" y="4414837"/>
            <a:ext cx="2590800" cy="168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023" name="Picture 7" descr="BD07022_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334236" y="1905000"/>
            <a:ext cx="2000250" cy="3048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6024" name="Picture 8" descr="j0178166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1849" y="2001982"/>
            <a:ext cx="1679575" cy="157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2"/>
          <p:cNvSpPr>
            <a:spLocks noGrp="1" noRot="1" noChangeArrowheads="1"/>
          </p:cNvSpPr>
          <p:nvPr>
            <p:ph type="title"/>
          </p:nvPr>
        </p:nvSpPr>
        <p:spPr>
          <a:solidFill>
            <a:srgbClr val="3333CC"/>
          </a:solidFill>
        </p:spPr>
        <p:txBody>
          <a:bodyPr/>
          <a:lstStyle/>
          <a:p>
            <a:pPr eaLnBrk="1" hangingPunct="1">
              <a:defRPr/>
            </a:pPr>
            <a:r>
              <a:rPr lang="en-US" dirty="0">
                <a:solidFill>
                  <a:schemeClr val="bg1"/>
                </a:solidFill>
                <a:latin typeface="Engravers MT" panose="02090707080505020304" pitchFamily="18" charset="0"/>
              </a:rPr>
              <a:t>Inclined Planes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60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60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60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60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60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60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6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6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60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60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60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60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19" grpId="0" build="p" autoUpdateAnimBg="0"/>
      <p:bldP spid="8" grpId="0" animBg="1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000"/>
            </a:gs>
            <a:gs pos="100000">
              <a:schemeClr val="accent1">
                <a:gamma/>
                <a:tint val="19216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30" name="Rectangle 30"/>
          <p:cNvSpPr>
            <a:spLocks noChangeArrowheads="1"/>
          </p:cNvSpPr>
          <p:nvPr/>
        </p:nvSpPr>
        <p:spPr bwMode="auto">
          <a:xfrm>
            <a:off x="9369426" y="1806576"/>
            <a:ext cx="925513" cy="887413"/>
          </a:xfrm>
          <a:prstGeom prst="rect">
            <a:avLst/>
          </a:prstGeom>
          <a:solidFill>
            <a:srgbClr val="993300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000000"/>
              </a:solidFill>
            </a:endParaRPr>
          </a:p>
        </p:txBody>
      </p:sp>
      <p:sp>
        <p:nvSpPr>
          <p:cNvPr id="76827" name="Rectangle 27"/>
          <p:cNvSpPr>
            <a:spLocks noChangeArrowheads="1"/>
          </p:cNvSpPr>
          <p:nvPr/>
        </p:nvSpPr>
        <p:spPr bwMode="auto">
          <a:xfrm>
            <a:off x="9074151" y="3670301"/>
            <a:ext cx="925513" cy="887413"/>
          </a:xfrm>
          <a:prstGeom prst="rect">
            <a:avLst/>
          </a:prstGeom>
          <a:solidFill>
            <a:srgbClr val="993300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000000"/>
              </a:solidFill>
            </a:endParaRPr>
          </a:p>
        </p:txBody>
      </p:sp>
      <p:sp>
        <p:nvSpPr>
          <p:cNvPr id="76823" name="Rectangle 23"/>
          <p:cNvSpPr>
            <a:spLocks noChangeArrowheads="1"/>
          </p:cNvSpPr>
          <p:nvPr/>
        </p:nvSpPr>
        <p:spPr bwMode="auto">
          <a:xfrm>
            <a:off x="8724901" y="4595813"/>
            <a:ext cx="925513" cy="887412"/>
          </a:xfrm>
          <a:prstGeom prst="rect">
            <a:avLst/>
          </a:prstGeom>
          <a:solidFill>
            <a:srgbClr val="993300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000000"/>
              </a:solidFill>
            </a:endParaRPr>
          </a:p>
        </p:txBody>
      </p:sp>
      <p:sp>
        <p:nvSpPr>
          <p:cNvPr id="76822" name="Rectangle 22"/>
          <p:cNvSpPr>
            <a:spLocks noChangeArrowheads="1"/>
          </p:cNvSpPr>
          <p:nvPr/>
        </p:nvSpPr>
        <p:spPr bwMode="auto">
          <a:xfrm>
            <a:off x="7761288" y="4581526"/>
            <a:ext cx="925512" cy="887413"/>
          </a:xfrm>
          <a:prstGeom prst="rect">
            <a:avLst/>
          </a:prstGeom>
          <a:solidFill>
            <a:srgbClr val="993300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000000"/>
              </a:solidFill>
            </a:endParaRPr>
          </a:p>
        </p:txBody>
      </p:sp>
      <p:sp>
        <p:nvSpPr>
          <p:cNvPr id="76821" name="Rectangle 21"/>
          <p:cNvSpPr>
            <a:spLocks noChangeArrowheads="1"/>
          </p:cNvSpPr>
          <p:nvPr/>
        </p:nvSpPr>
        <p:spPr bwMode="auto">
          <a:xfrm>
            <a:off x="8096251" y="3644901"/>
            <a:ext cx="925513" cy="887413"/>
          </a:xfrm>
          <a:prstGeom prst="rect">
            <a:avLst/>
          </a:prstGeom>
          <a:solidFill>
            <a:srgbClr val="993300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000000"/>
              </a:solidFill>
            </a:endParaRPr>
          </a:p>
        </p:txBody>
      </p:sp>
      <p:sp>
        <p:nvSpPr>
          <p:cNvPr id="76828" name="Rectangle 28"/>
          <p:cNvSpPr>
            <a:spLocks noChangeArrowheads="1"/>
          </p:cNvSpPr>
          <p:nvPr/>
        </p:nvSpPr>
        <p:spPr bwMode="auto">
          <a:xfrm>
            <a:off x="8789988" y="2749551"/>
            <a:ext cx="925512" cy="887413"/>
          </a:xfrm>
          <a:prstGeom prst="rect">
            <a:avLst/>
          </a:prstGeom>
          <a:solidFill>
            <a:srgbClr val="993300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000000"/>
              </a:solidFill>
            </a:endParaRPr>
          </a:p>
        </p:txBody>
      </p:sp>
      <p:sp>
        <p:nvSpPr>
          <p:cNvPr id="76829" name="Rectangle 29"/>
          <p:cNvSpPr>
            <a:spLocks noChangeArrowheads="1"/>
          </p:cNvSpPr>
          <p:nvPr/>
        </p:nvSpPr>
        <p:spPr bwMode="auto">
          <a:xfrm>
            <a:off x="7767638" y="2720976"/>
            <a:ext cx="925512" cy="887413"/>
          </a:xfrm>
          <a:prstGeom prst="rect">
            <a:avLst/>
          </a:prstGeom>
          <a:solidFill>
            <a:srgbClr val="993300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000000"/>
              </a:solidFill>
            </a:endParaRPr>
          </a:p>
        </p:txBody>
      </p:sp>
      <p:sp>
        <p:nvSpPr>
          <p:cNvPr id="76817" name="Rectangle 17"/>
          <p:cNvSpPr>
            <a:spLocks noChangeArrowheads="1"/>
          </p:cNvSpPr>
          <p:nvPr/>
        </p:nvSpPr>
        <p:spPr bwMode="auto">
          <a:xfrm rot="-1738685">
            <a:off x="2882901" y="3751264"/>
            <a:ext cx="4962525" cy="879475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en-US" b="1">
              <a:solidFill>
                <a:srgbClr val="00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en-US" b="1">
              <a:solidFill>
                <a:srgbClr val="00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000000"/>
                </a:solidFill>
              </a:rPr>
              <a:t>Input work (Effort Side)</a:t>
            </a:r>
          </a:p>
        </p:txBody>
      </p:sp>
      <p:sp>
        <p:nvSpPr>
          <p:cNvPr id="76818" name="Rectangle 18"/>
          <p:cNvSpPr>
            <a:spLocks noChangeArrowheads="1"/>
          </p:cNvSpPr>
          <p:nvPr/>
        </p:nvSpPr>
        <p:spPr bwMode="auto">
          <a:xfrm rot="5400000">
            <a:off x="6417469" y="3759994"/>
            <a:ext cx="2659062" cy="86995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600" b="1">
                <a:solidFill>
                  <a:srgbClr val="000000"/>
                </a:solidFill>
              </a:rPr>
              <a:t>Output work (Result Side)</a:t>
            </a:r>
          </a:p>
        </p:txBody>
      </p:sp>
      <p:sp>
        <p:nvSpPr>
          <p:cNvPr id="76806" name="Line 6"/>
          <p:cNvSpPr>
            <a:spLocks noChangeShapeType="1"/>
          </p:cNvSpPr>
          <p:nvPr/>
        </p:nvSpPr>
        <p:spPr bwMode="auto">
          <a:xfrm flipV="1">
            <a:off x="2962275" y="2736850"/>
            <a:ext cx="4616450" cy="271145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000000"/>
              </a:solidFill>
            </a:endParaRPr>
          </a:p>
        </p:txBody>
      </p:sp>
      <p:sp>
        <p:nvSpPr>
          <p:cNvPr id="76807" name="Line 7"/>
          <p:cNvSpPr>
            <a:spLocks noChangeShapeType="1"/>
          </p:cNvSpPr>
          <p:nvPr/>
        </p:nvSpPr>
        <p:spPr bwMode="auto">
          <a:xfrm flipH="1">
            <a:off x="7570788" y="2760663"/>
            <a:ext cx="12700" cy="276225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000000"/>
              </a:solidFill>
            </a:endParaRPr>
          </a:p>
        </p:txBody>
      </p:sp>
      <p:sp>
        <p:nvSpPr>
          <p:cNvPr id="76809" name="Rectangle 9"/>
          <p:cNvSpPr>
            <a:spLocks noGrp="1" noChangeArrowheads="1"/>
          </p:cNvSpPr>
          <p:nvPr>
            <p:ph type="title"/>
          </p:nvPr>
        </p:nvSpPr>
        <p:spPr>
          <a:solidFill>
            <a:srgbClr val="3333CC"/>
          </a:solidFill>
        </p:spPr>
        <p:txBody>
          <a:bodyPr/>
          <a:lstStyle/>
          <a:p>
            <a:r>
              <a:rPr lang="en-US" altLang="en-US">
                <a:solidFill>
                  <a:schemeClr val="bg1"/>
                </a:solidFill>
                <a:latin typeface="Rockwell Extra Bold" panose="02060903040505020403" pitchFamily="18" charset="0"/>
              </a:rPr>
              <a:t>Incline Plane</a:t>
            </a:r>
          </a:p>
        </p:txBody>
      </p:sp>
      <p:sp>
        <p:nvSpPr>
          <p:cNvPr id="76810" name="Line 10"/>
          <p:cNvSpPr>
            <a:spLocks noChangeShapeType="1"/>
          </p:cNvSpPr>
          <p:nvPr/>
        </p:nvSpPr>
        <p:spPr bwMode="auto">
          <a:xfrm flipH="1">
            <a:off x="2143125" y="5473700"/>
            <a:ext cx="63134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000000"/>
              </a:solidFill>
            </a:endParaRPr>
          </a:p>
        </p:txBody>
      </p:sp>
      <p:sp>
        <p:nvSpPr>
          <p:cNvPr id="76824" name="Rectangle 24"/>
          <p:cNvSpPr>
            <a:spLocks noChangeArrowheads="1"/>
          </p:cNvSpPr>
          <p:nvPr/>
        </p:nvSpPr>
        <p:spPr bwMode="auto">
          <a:xfrm>
            <a:off x="9742488" y="4573588"/>
            <a:ext cx="925512" cy="887412"/>
          </a:xfrm>
          <a:prstGeom prst="rect">
            <a:avLst/>
          </a:prstGeom>
          <a:solidFill>
            <a:srgbClr val="993300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000000"/>
              </a:solidFill>
            </a:endParaRPr>
          </a:p>
        </p:txBody>
      </p:sp>
      <p:sp>
        <p:nvSpPr>
          <p:cNvPr id="76825" name="Rectangle 25"/>
          <p:cNvSpPr>
            <a:spLocks noChangeArrowheads="1"/>
          </p:cNvSpPr>
          <p:nvPr/>
        </p:nvSpPr>
        <p:spPr bwMode="auto">
          <a:xfrm>
            <a:off x="9742488" y="2733676"/>
            <a:ext cx="925512" cy="887413"/>
          </a:xfrm>
          <a:prstGeom prst="rect">
            <a:avLst/>
          </a:prstGeom>
          <a:solidFill>
            <a:srgbClr val="993300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000000"/>
              </a:solidFill>
            </a:endParaRPr>
          </a:p>
        </p:txBody>
      </p:sp>
      <p:sp>
        <p:nvSpPr>
          <p:cNvPr id="76826" name="Rectangle 26"/>
          <p:cNvSpPr>
            <a:spLocks noChangeArrowheads="1"/>
          </p:cNvSpPr>
          <p:nvPr/>
        </p:nvSpPr>
        <p:spPr bwMode="auto">
          <a:xfrm>
            <a:off x="10090151" y="3652838"/>
            <a:ext cx="925513" cy="887412"/>
          </a:xfrm>
          <a:prstGeom prst="rect">
            <a:avLst/>
          </a:prstGeom>
          <a:solidFill>
            <a:srgbClr val="993300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000000"/>
              </a:solidFill>
            </a:endParaRPr>
          </a:p>
        </p:txBody>
      </p:sp>
      <p:sp>
        <p:nvSpPr>
          <p:cNvPr id="76832" name="Text Box 32"/>
          <p:cNvSpPr txBox="1">
            <a:spLocks noChangeArrowheads="1"/>
          </p:cNvSpPr>
          <p:nvPr/>
        </p:nvSpPr>
        <p:spPr bwMode="auto">
          <a:xfrm>
            <a:off x="1855788" y="2462213"/>
            <a:ext cx="4768850" cy="641350"/>
          </a:xfrm>
          <a:prstGeom prst="rect">
            <a:avLst/>
          </a:prstGeom>
          <a:solidFill>
            <a:srgbClr val="80808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000000"/>
                </a:solidFill>
              </a:rPr>
              <a:t>Homer may have to push the box up,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000000"/>
                </a:solidFill>
              </a:rPr>
              <a:t>but it takes less effort than simply lifting it</a:t>
            </a:r>
          </a:p>
        </p:txBody>
      </p:sp>
      <p:sp>
        <p:nvSpPr>
          <p:cNvPr id="76833" name="Text Box 33"/>
          <p:cNvSpPr txBox="1">
            <a:spLocks noChangeArrowheads="1"/>
          </p:cNvSpPr>
          <p:nvPr/>
        </p:nvSpPr>
        <p:spPr bwMode="auto">
          <a:xfrm>
            <a:off x="1922463" y="1612900"/>
            <a:ext cx="7143750" cy="641350"/>
          </a:xfrm>
          <a:prstGeom prst="rect">
            <a:avLst/>
          </a:prstGeom>
          <a:solidFill>
            <a:srgbClr val="9900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000000"/>
                </a:solidFill>
              </a:rPr>
              <a:t>An incline plane is a ramp that increases the distance needed to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000000"/>
                </a:solidFill>
              </a:rPr>
              <a:t>move an object but makes the work easier to do.</a:t>
            </a:r>
          </a:p>
        </p:txBody>
      </p:sp>
      <p:pic>
        <p:nvPicPr>
          <p:cNvPr id="76834" name="Picture 34" descr="0074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4175" y="3394075"/>
            <a:ext cx="2160588" cy="2160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6831" name="Rectangle 31"/>
          <p:cNvSpPr>
            <a:spLocks noChangeArrowheads="1"/>
          </p:cNvSpPr>
          <p:nvPr/>
        </p:nvSpPr>
        <p:spPr bwMode="auto">
          <a:xfrm rot="-1696540">
            <a:off x="3035301" y="4170363"/>
            <a:ext cx="925513" cy="887412"/>
          </a:xfrm>
          <a:prstGeom prst="rect">
            <a:avLst/>
          </a:prstGeom>
          <a:solidFill>
            <a:srgbClr val="993300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000000"/>
              </a:solidFill>
            </a:endParaRPr>
          </a:p>
        </p:txBody>
      </p:sp>
      <p:sp>
        <p:nvSpPr>
          <p:cNvPr id="76835" name="Line 35"/>
          <p:cNvSpPr>
            <a:spLocks noChangeShapeType="1"/>
          </p:cNvSpPr>
          <p:nvPr/>
        </p:nvSpPr>
        <p:spPr bwMode="auto">
          <a:xfrm flipV="1">
            <a:off x="8389939" y="2646364"/>
            <a:ext cx="39687" cy="2782887"/>
          </a:xfrm>
          <a:prstGeom prst="line">
            <a:avLst/>
          </a:prstGeom>
          <a:noFill/>
          <a:ln w="76200">
            <a:solidFill>
              <a:srgbClr val="FF0000"/>
            </a:solidFill>
            <a:prstDash val="sysDot"/>
            <a:round/>
            <a:headEnd type="oval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000000"/>
              </a:solidFill>
            </a:endParaRPr>
          </a:p>
        </p:txBody>
      </p:sp>
      <p:sp>
        <p:nvSpPr>
          <p:cNvPr id="76836" name="Text Box 36"/>
          <p:cNvSpPr txBox="1">
            <a:spLocks noChangeArrowheads="1"/>
          </p:cNvSpPr>
          <p:nvPr/>
        </p:nvSpPr>
        <p:spPr bwMode="auto">
          <a:xfrm>
            <a:off x="7880350" y="4611688"/>
            <a:ext cx="2787650" cy="641350"/>
          </a:xfrm>
          <a:prstGeom prst="rect">
            <a:avLst/>
          </a:prstGeom>
          <a:solidFill>
            <a:srgbClr val="FF66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000000"/>
                </a:solidFill>
              </a:rPr>
              <a:t>Think: has the distance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000000"/>
                </a:solidFill>
              </a:rPr>
              <a:t>required changed?</a:t>
            </a:r>
          </a:p>
        </p:txBody>
      </p:sp>
      <p:sp>
        <p:nvSpPr>
          <p:cNvPr id="76837" name="Text Box 37"/>
          <p:cNvSpPr txBox="1">
            <a:spLocks noChangeArrowheads="1"/>
          </p:cNvSpPr>
          <p:nvPr/>
        </p:nvSpPr>
        <p:spPr bwMode="auto">
          <a:xfrm>
            <a:off x="1947863" y="3225800"/>
            <a:ext cx="2698750" cy="64135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FFFFFF"/>
                </a:solidFill>
              </a:rPr>
              <a:t>Where is the input and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FFFFFF"/>
                </a:solidFill>
              </a:rPr>
              <a:t>output sides?</a:t>
            </a:r>
          </a:p>
        </p:txBody>
      </p:sp>
      <p:sp>
        <p:nvSpPr>
          <p:cNvPr id="76838" name="Text Box 38"/>
          <p:cNvSpPr txBox="1">
            <a:spLocks noChangeArrowheads="1"/>
          </p:cNvSpPr>
          <p:nvPr/>
        </p:nvSpPr>
        <p:spPr bwMode="auto">
          <a:xfrm>
            <a:off x="1795463" y="5886450"/>
            <a:ext cx="8591550" cy="641350"/>
          </a:xfrm>
          <a:prstGeom prst="rect">
            <a:avLst/>
          </a:prstGeom>
          <a:solidFill>
            <a:srgbClr val="3333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FFFFFF"/>
                </a:solidFill>
              </a:rPr>
              <a:t>The work has been spread out over a greater distance than lifting straight up!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FFFFFF"/>
                </a:solidFill>
              </a:rPr>
              <a:t>Therefore it is easier to accomplish (takes less effort)!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68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68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68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2000"/>
                                        <p:tgtEl>
                                          <p:spTgt spid="76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68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4.81481E-6 L 0.16628 0.00394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768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07" y="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4" presetID="56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7.40741E-7 L 0.42878 -0.37362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768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341" y="-18634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6627 0.00394 L 0.57578 -0.38356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768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664" y="-19606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8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1500000">
                                      <p:cBhvr>
                                        <p:cTn id="29" dur="2000" fill="hold"/>
                                        <p:tgtEl>
                                          <p:spTgt spid="768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2000"/>
                                        <p:tgtEl>
                                          <p:spTgt spid="768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6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5" dur="500"/>
                                        <p:tgtEl>
                                          <p:spTgt spid="768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68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68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768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768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68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68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768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68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68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76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17" grpId="0" animBg="1"/>
      <p:bldP spid="76818" grpId="0" animBg="1"/>
      <p:bldP spid="76832" grpId="0" animBg="1"/>
      <p:bldP spid="76833" grpId="0" animBg="1"/>
      <p:bldP spid="76831" grpId="0" animBg="1"/>
      <p:bldP spid="76831" grpId="1" animBg="1"/>
      <p:bldP spid="76835" grpId="0" animBg="1"/>
      <p:bldP spid="76836" grpId="0" animBg="1"/>
      <p:bldP spid="76837" grpId="0" animBg="1"/>
      <p:bldP spid="7683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>
          <a:gsLst>
            <a:gs pos="0">
              <a:srgbClr val="FFC000"/>
            </a:gs>
            <a:gs pos="100000">
              <a:schemeClr val="accent1">
                <a:gamma/>
                <a:tint val="19216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3187" name="Rectangle 3"/>
              <p:cNvSpPr>
                <a:spLocks noGrp="1" noRot="1" noChangeArrowheads="1"/>
              </p:cNvSpPr>
              <p:nvPr>
                <p:ph type="body" sz="half" idx="1"/>
              </p:nvPr>
            </p:nvSpPr>
            <p:spPr>
              <a:xfrm>
                <a:off x="480631" y="2415489"/>
                <a:ext cx="5878605" cy="3611241"/>
              </a:xfrm>
            </p:spPr>
            <p:txBody>
              <a:bodyPr/>
              <a:lstStyle/>
              <a:p>
                <a:pPr eaLnBrk="1" hangingPunct="1">
                  <a:buFont typeface="Wingdings" pitchFamily="64" charset="2"/>
                  <a:buChar char="§"/>
                  <a:defRPr/>
                </a:pPr>
                <a:r>
                  <a:rPr lang="en-US" dirty="0"/>
                  <a:t>Ideal (IMA)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𝑙𝑒𝑛𝑔𝑡h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𝑜𝑓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𝑟𝑎𝑚𝑝</m:t>
                        </m:r>
                      </m:num>
                      <m:den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h𝑒𝑖𝑔h𝑡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𝑜𝑓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𝑟𝑎𝑚𝑝</m:t>
                        </m:r>
                      </m:den>
                    </m:f>
                  </m:oMath>
                </a14:m>
                <a:endParaRPr lang="en-US" i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 eaLnBrk="1" hangingPunct="1">
                  <a:buNone/>
                  <a:defRPr/>
                </a:pPr>
                <a:endParaRPr lang="en-US" sz="1200" dirty="0"/>
              </a:p>
              <a:p>
                <a:pPr eaLnBrk="1" hangingPunct="1">
                  <a:buFont typeface="Wingdings" panose="05000000000000000000" pitchFamily="2" charset="2"/>
                  <a:buChar char="§"/>
                  <a:defRPr/>
                </a:pPr>
                <a:r>
                  <a:rPr lang="en-US" dirty="0"/>
                  <a:t>Actual (AMA)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𝑂𝑢𝑡𝑝𝑢𝑡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𝐹𝑜𝑟𝑐𝑒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𝐼𝑛𝑝𝑢𝑡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𝐹𝑜𝑟𝑐𝑒</m:t>
                        </m:r>
                      </m:den>
                    </m:f>
                  </m:oMath>
                </a14:m>
                <a:endParaRPr lang="en-US" dirty="0"/>
              </a:p>
              <a:p>
                <a:pPr marL="0" indent="0" eaLnBrk="1" hangingPunct="1">
                  <a:buNone/>
                  <a:defRPr/>
                </a:pPr>
                <a:endParaRPr lang="en-US" dirty="0"/>
              </a:p>
              <a:p>
                <a:pPr eaLnBrk="1" hangingPunct="1">
                  <a:buFont typeface="Wingdings" panose="05000000000000000000" pitchFamily="2" charset="2"/>
                  <a:buChar char="§"/>
                  <a:defRPr/>
                </a:pPr>
                <a:r>
                  <a:rPr lang="en-US" dirty="0"/>
                  <a:t>MA can never be less than 1.</a:t>
                </a:r>
              </a:p>
            </p:txBody>
          </p:sp>
        </mc:Choice>
        <mc:Fallback xmlns="">
          <p:sp>
            <p:nvSpPr>
              <p:cNvPr id="9318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480631" y="2415489"/>
                <a:ext cx="5878605" cy="3611241"/>
              </a:xfrm>
              <a:blipFill rotWithShape="0">
                <a:blip r:embed="rId3"/>
                <a:stretch>
                  <a:fillRect l="-2386" r="-6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2"/>
          <p:cNvSpPr>
            <a:spLocks noGrp="1" noRot="1" noChangeArrowheads="1"/>
          </p:cNvSpPr>
          <p:nvPr>
            <p:ph type="title"/>
          </p:nvPr>
        </p:nvSpPr>
        <p:spPr>
          <a:solidFill>
            <a:srgbClr val="3333CC"/>
          </a:solidFill>
        </p:spPr>
        <p:txBody>
          <a:bodyPr/>
          <a:lstStyle/>
          <a:p>
            <a:pPr eaLnBrk="1" hangingPunct="1">
              <a:defRPr/>
            </a:pPr>
            <a:r>
              <a:rPr lang="en-US" dirty="0">
                <a:solidFill>
                  <a:schemeClr val="bg1"/>
                </a:solidFill>
                <a:latin typeface="Engravers MT" panose="02090707080505020304" pitchFamily="18" charset="0"/>
              </a:rPr>
              <a:t>Mechanical Advantage</a:t>
            </a:r>
            <a:br>
              <a:rPr lang="en-US" dirty="0">
                <a:solidFill>
                  <a:schemeClr val="bg1"/>
                </a:solidFill>
                <a:latin typeface="Engravers MT" panose="02090707080505020304" pitchFamily="18" charset="0"/>
              </a:rPr>
            </a:br>
            <a:r>
              <a:rPr lang="en-US" dirty="0">
                <a:solidFill>
                  <a:schemeClr val="bg1"/>
                </a:solidFill>
                <a:latin typeface="Engravers MT" panose="02090707080505020304" pitchFamily="18" charset="0"/>
              </a:rPr>
              <a:t>Inclined Planes</a:t>
            </a:r>
          </a:p>
        </p:txBody>
      </p:sp>
      <p:pic>
        <p:nvPicPr>
          <p:cNvPr id="3" name="Online Image Placeholder 2"/>
          <p:cNvPicPr>
            <a:picLocks noGrp="1" noChangeAspect="1"/>
          </p:cNvPicPr>
          <p:nvPr>
            <p:ph type="clipArt" sz="half" idx="2"/>
          </p:nvPr>
        </p:nvPicPr>
        <p:blipFill>
          <a:blip r:embed="rId4"/>
          <a:stretch>
            <a:fillRect/>
          </a:stretch>
        </p:blipFill>
        <p:spPr>
          <a:xfrm>
            <a:off x="6783994" y="2979418"/>
            <a:ext cx="4218672" cy="221114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431306" y="2517753"/>
            <a:ext cx="17481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Ideal (IMA)</a:t>
            </a:r>
          </a:p>
        </p:txBody>
      </p:sp>
    </p:spTree>
    <p:extLst>
      <p:ext uri="{BB962C8B-B14F-4D97-AF65-F5344CB8AC3E}">
        <p14:creationId xmlns:p14="http://schemas.microsoft.com/office/powerpoint/2010/main" val="3092038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3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87" grpId="0" build="p" autoUpdateAnimBg="0"/>
      <p:bldP spid="7" grpId="0" animBg="1" autoUpdateAnimBg="0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000"/>
            </a:gs>
            <a:gs pos="100000">
              <a:schemeClr val="accent1">
                <a:gamma/>
                <a:tint val="19216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8" name="Line 6"/>
          <p:cNvSpPr>
            <a:spLocks noChangeShapeType="1"/>
          </p:cNvSpPr>
          <p:nvPr/>
        </p:nvSpPr>
        <p:spPr bwMode="auto">
          <a:xfrm>
            <a:off x="8813800" y="2693988"/>
            <a:ext cx="0" cy="1890712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3320" name="Line 8"/>
          <p:cNvSpPr>
            <a:spLocks noChangeShapeType="1"/>
          </p:cNvSpPr>
          <p:nvPr/>
        </p:nvSpPr>
        <p:spPr bwMode="auto">
          <a:xfrm flipH="1">
            <a:off x="1524001" y="4559301"/>
            <a:ext cx="7300913" cy="22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3321" name="Rectangle 9"/>
          <p:cNvSpPr>
            <a:spLocks noGrp="1" noChangeArrowheads="1"/>
          </p:cNvSpPr>
          <p:nvPr>
            <p:ph type="title"/>
          </p:nvPr>
        </p:nvSpPr>
        <p:spPr>
          <a:solidFill>
            <a:srgbClr val="3333CC"/>
          </a:solidFill>
        </p:spPr>
        <p:txBody>
          <a:bodyPr/>
          <a:lstStyle/>
          <a:p>
            <a:pPr algn="l"/>
            <a:r>
              <a:rPr lang="en-US" altLang="en-US" sz="2800">
                <a:solidFill>
                  <a:schemeClr val="bg1"/>
                </a:solidFill>
                <a:latin typeface="Rockwell Extra Bold" panose="02060903040505020403" pitchFamily="18" charset="0"/>
              </a:rPr>
              <a:t>   M.A. of an Incline Plane:</a:t>
            </a:r>
          </a:p>
        </p:txBody>
      </p:sp>
      <p:sp>
        <p:nvSpPr>
          <p:cNvPr id="13322" name="Line 10"/>
          <p:cNvSpPr>
            <a:spLocks noChangeShapeType="1"/>
          </p:cNvSpPr>
          <p:nvPr/>
        </p:nvSpPr>
        <p:spPr bwMode="auto">
          <a:xfrm flipV="1">
            <a:off x="4159250" y="2705100"/>
            <a:ext cx="4660900" cy="1854200"/>
          </a:xfrm>
          <a:prstGeom prst="line">
            <a:avLst/>
          </a:prstGeom>
          <a:noFill/>
          <a:ln w="76200">
            <a:solidFill>
              <a:srgbClr val="33CC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3323" name="Rectangle 11"/>
          <p:cNvSpPr>
            <a:spLocks noChangeArrowheads="1"/>
          </p:cNvSpPr>
          <p:nvPr/>
        </p:nvSpPr>
        <p:spPr bwMode="auto">
          <a:xfrm>
            <a:off x="1919288" y="4797426"/>
            <a:ext cx="8191500" cy="955675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FFFFFF"/>
                </a:solidFill>
              </a:rPr>
              <a:t>To give this simple machine more mechanical advantage, simply make the ramp longer</a:t>
            </a:r>
          </a:p>
        </p:txBody>
      </p:sp>
      <p:sp>
        <p:nvSpPr>
          <p:cNvPr id="13324" name="Line 12"/>
          <p:cNvSpPr>
            <a:spLocks noChangeShapeType="1"/>
          </p:cNvSpPr>
          <p:nvPr/>
        </p:nvSpPr>
        <p:spPr bwMode="auto">
          <a:xfrm flipV="1">
            <a:off x="1847851" y="2708275"/>
            <a:ext cx="6964363" cy="1873250"/>
          </a:xfrm>
          <a:prstGeom prst="line">
            <a:avLst/>
          </a:prstGeom>
          <a:noFill/>
          <a:ln w="76200">
            <a:solidFill>
              <a:srgbClr val="33CC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3326" name="Line 14"/>
          <p:cNvSpPr>
            <a:spLocks noChangeShapeType="1"/>
          </p:cNvSpPr>
          <p:nvPr/>
        </p:nvSpPr>
        <p:spPr bwMode="auto">
          <a:xfrm flipV="1">
            <a:off x="5664201" y="3573464"/>
            <a:ext cx="3095625" cy="2592387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3325" name="Text Box 13"/>
          <p:cNvSpPr txBox="1">
            <a:spLocks noChangeArrowheads="1"/>
          </p:cNvSpPr>
          <p:nvPr/>
        </p:nvSpPr>
        <p:spPr bwMode="auto">
          <a:xfrm>
            <a:off x="3287713" y="6092826"/>
            <a:ext cx="4857750" cy="366713"/>
          </a:xfrm>
          <a:prstGeom prst="rect">
            <a:avLst/>
          </a:prstGeom>
          <a:solidFill>
            <a:srgbClr val="00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FFFFFF"/>
                </a:solidFill>
              </a:rPr>
              <a:t>Notice: Did the </a:t>
            </a:r>
            <a:r>
              <a:rPr lang="en-US" altLang="en-US" b="1" i="1" u="sng">
                <a:solidFill>
                  <a:srgbClr val="FFFFFF"/>
                </a:solidFill>
              </a:rPr>
              <a:t>height</a:t>
            </a:r>
            <a:r>
              <a:rPr lang="en-US" altLang="en-US" b="1">
                <a:solidFill>
                  <a:srgbClr val="FFFFFF"/>
                </a:solidFill>
              </a:rPr>
              <a:t> of the ramp change?</a:t>
            </a:r>
          </a:p>
        </p:txBody>
      </p:sp>
      <p:sp>
        <p:nvSpPr>
          <p:cNvPr id="13327" name="Text Box 15"/>
          <p:cNvSpPr txBox="1">
            <a:spLocks noChangeArrowheads="1"/>
          </p:cNvSpPr>
          <p:nvPr/>
        </p:nvSpPr>
        <p:spPr bwMode="auto">
          <a:xfrm>
            <a:off x="1992313" y="1557338"/>
            <a:ext cx="8210550" cy="366712"/>
          </a:xfrm>
          <a:prstGeom prst="rect">
            <a:avLst/>
          </a:prstGeom>
          <a:solidFill>
            <a:srgbClr val="80008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FFFFFF"/>
                </a:solidFill>
              </a:rPr>
              <a:t>The same amount of work was accomplished with less force on your part!</a:t>
            </a:r>
          </a:p>
        </p:txBody>
      </p:sp>
      <p:graphicFrame>
        <p:nvGraphicFramePr>
          <p:cNvPr id="13328" name="Object 16"/>
          <p:cNvGraphicFramePr>
            <a:graphicFrameLocks noGrp="1" noChangeAspect="1"/>
          </p:cNvGraphicFramePr>
          <p:nvPr>
            <p:ph idx="1"/>
          </p:nvPr>
        </p:nvGraphicFramePr>
        <p:xfrm>
          <a:off x="8040688" y="404813"/>
          <a:ext cx="1871662" cy="895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icrosoft Equation 3.0" r:id="rId2" imgW="901440" imgH="431640" progId="Equation.3">
                  <p:embed/>
                </p:oleObj>
              </mc:Choice>
              <mc:Fallback>
                <p:oleObj name="Microsoft Equation 3.0" r:id="rId2" imgW="90144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40688" y="404813"/>
                        <a:ext cx="1871662" cy="8953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30" name="Text Box 18"/>
          <p:cNvSpPr txBox="1">
            <a:spLocks noChangeArrowheads="1"/>
          </p:cNvSpPr>
          <p:nvPr/>
        </p:nvSpPr>
        <p:spPr bwMode="auto">
          <a:xfrm>
            <a:off x="1765300" y="2349500"/>
            <a:ext cx="2520950" cy="641350"/>
          </a:xfrm>
          <a:prstGeom prst="rect">
            <a:avLst/>
          </a:prstGeom>
          <a:solidFill>
            <a:srgbClr val="FF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000000"/>
                </a:solidFill>
              </a:rPr>
              <a:t>The ramp is now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000000"/>
                </a:solidFill>
              </a:rPr>
              <a:t>longer and less steep</a:t>
            </a:r>
          </a:p>
        </p:txBody>
      </p:sp>
      <p:sp>
        <p:nvSpPr>
          <p:cNvPr id="13335" name="AutoShape 23"/>
          <p:cNvSpPr>
            <a:spLocks noChangeArrowheads="1"/>
          </p:cNvSpPr>
          <p:nvPr/>
        </p:nvSpPr>
        <p:spPr bwMode="auto">
          <a:xfrm rot="-1252256">
            <a:off x="5448301" y="3429001"/>
            <a:ext cx="1439863" cy="701675"/>
          </a:xfrm>
          <a:prstGeom prst="leftRightArrow">
            <a:avLst>
              <a:gd name="adj1" fmla="val 50000"/>
              <a:gd name="adj2" fmla="val 41041"/>
            </a:avLst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000000"/>
                </a:solidFill>
              </a:rPr>
              <a:t>Distance</a:t>
            </a:r>
          </a:p>
        </p:txBody>
      </p:sp>
      <p:sp>
        <p:nvSpPr>
          <p:cNvPr id="13337" name="Text Box 25"/>
          <p:cNvSpPr txBox="1">
            <a:spLocks noChangeArrowheads="1"/>
          </p:cNvSpPr>
          <p:nvPr/>
        </p:nvSpPr>
        <p:spPr bwMode="auto">
          <a:xfrm rot="5400000">
            <a:off x="8324850" y="3209925"/>
            <a:ext cx="21018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Work that needs to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 be accomplished</a:t>
            </a:r>
          </a:p>
        </p:txBody>
      </p:sp>
      <p:sp>
        <p:nvSpPr>
          <p:cNvPr id="13338" name="Line 26"/>
          <p:cNvSpPr>
            <a:spLocks noChangeShapeType="1"/>
          </p:cNvSpPr>
          <p:nvPr/>
        </p:nvSpPr>
        <p:spPr bwMode="auto">
          <a:xfrm>
            <a:off x="8975725" y="2636838"/>
            <a:ext cx="0" cy="187166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3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3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000"/>
                                        <p:tgtEl>
                                          <p:spTgt spid="133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1333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3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4" presetID="49" presetClass="entr" presetSubtype="0" decel="10000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3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3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3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9" presetClass="entr" presetSubtype="0" decel="10000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3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3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3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33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33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22" grpId="0" animBg="1"/>
      <p:bldP spid="13323" grpId="0" animBg="1"/>
      <p:bldP spid="13324" grpId="0" animBg="1"/>
      <p:bldP spid="13326" grpId="0" animBg="1"/>
      <p:bldP spid="13325" grpId="0" animBg="1"/>
      <p:bldP spid="13327" grpId="0" animBg="1"/>
      <p:bldP spid="13330" grpId="0" animBg="1"/>
      <p:bldP spid="1333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>
          <a:gsLst>
            <a:gs pos="0">
              <a:srgbClr val="FFC000"/>
            </a:gs>
            <a:gs pos="100000">
              <a:schemeClr val="accent1">
                <a:gamma/>
                <a:tint val="19216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3" name="Rectangle 3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964405" y="1724885"/>
            <a:ext cx="5131595" cy="4786751"/>
          </a:xfrm>
        </p:spPr>
        <p:txBody>
          <a:bodyPr/>
          <a:lstStyle/>
          <a:p>
            <a:pPr eaLnBrk="1" hangingPunct="1">
              <a:buFont typeface="Wingdings" pitchFamily="64" charset="2"/>
              <a:buChar char="§"/>
              <a:defRPr/>
            </a:pPr>
            <a:r>
              <a:rPr lang="en-US" sz="2800" dirty="0"/>
              <a:t>A double inclined plane that moves or v shaped object whose sides are 2 inclined planes sloped towards each other</a:t>
            </a:r>
          </a:p>
          <a:p>
            <a:pPr eaLnBrk="1" hangingPunct="1">
              <a:buFont typeface="Wingdings" pitchFamily="64" charset="2"/>
              <a:buChar char="§"/>
              <a:defRPr/>
            </a:pPr>
            <a:r>
              <a:rPr lang="en-US" sz="2800" dirty="0"/>
              <a:t>Increase MA by sharpening, make wedge longer, make wedge thinner</a:t>
            </a:r>
          </a:p>
          <a:p>
            <a:pPr eaLnBrk="1" hangingPunct="1">
              <a:buFont typeface="Wingdings" pitchFamily="64" charset="2"/>
              <a:buChar char="§"/>
              <a:defRPr/>
            </a:pPr>
            <a:r>
              <a:rPr lang="en-US" sz="2800" dirty="0"/>
              <a:t>Examples: knife, axe, razor blade</a:t>
            </a:r>
          </a:p>
        </p:txBody>
      </p:sp>
      <p:pic>
        <p:nvPicPr>
          <p:cNvPr id="87045" name="Picture 5" descr="HH01531_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7537" y="1905000"/>
            <a:ext cx="1871663" cy="297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049" name="Picture 9" descr="j009145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4043074"/>
            <a:ext cx="3352800" cy="220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050" name="Picture 10" descr="NA01467_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1722149"/>
            <a:ext cx="3124200" cy="232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2"/>
          <p:cNvSpPr>
            <a:spLocks noGrp="1" noRot="1" noChangeArrowheads="1"/>
          </p:cNvSpPr>
          <p:nvPr>
            <p:ph type="title"/>
          </p:nvPr>
        </p:nvSpPr>
        <p:spPr>
          <a:solidFill>
            <a:srgbClr val="3333CC"/>
          </a:solidFill>
        </p:spPr>
        <p:txBody>
          <a:bodyPr/>
          <a:lstStyle/>
          <a:p>
            <a:pPr eaLnBrk="1" hangingPunct="1">
              <a:defRPr/>
            </a:pPr>
            <a:r>
              <a:rPr lang="en-US" dirty="0">
                <a:solidFill>
                  <a:schemeClr val="bg1"/>
                </a:solidFill>
                <a:latin typeface="Engravers MT" panose="02090707080505020304" pitchFamily="18" charset="0"/>
              </a:rPr>
              <a:t>Wedges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70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70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70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70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7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7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7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7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7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7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7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7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43" grpId="0" build="p" autoUpdateAnimBg="0"/>
      <p:bldP spid="8" grpId="0" animBg="1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000"/>
            </a:gs>
            <a:gs pos="100000">
              <a:schemeClr val="accent1">
                <a:gamma/>
                <a:tint val="19216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62" name="Picture 3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9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>
          <a:xfrm>
            <a:off x="1790700" y="38100"/>
            <a:ext cx="4090988" cy="655638"/>
          </a:xfrm>
          <a:solidFill>
            <a:srgbClr val="3333CC"/>
          </a:solidFill>
        </p:spPr>
        <p:txBody>
          <a:bodyPr/>
          <a:lstStyle/>
          <a:p>
            <a:r>
              <a:rPr lang="en-US" altLang="en-US" sz="6000">
                <a:solidFill>
                  <a:schemeClr val="bg1"/>
                </a:solidFill>
                <a:latin typeface="Rockwell Extra Bold" panose="02060903040505020403" pitchFamily="18" charset="0"/>
              </a:rPr>
              <a:t>Wedge: </a:t>
            </a:r>
          </a:p>
        </p:txBody>
      </p:sp>
      <p:sp>
        <p:nvSpPr>
          <p:cNvPr id="95236" name="AutoShape 4"/>
          <p:cNvSpPr>
            <a:spLocks noChangeArrowheads="1"/>
          </p:cNvSpPr>
          <p:nvPr/>
        </p:nvSpPr>
        <p:spPr bwMode="auto">
          <a:xfrm rot="10800000">
            <a:off x="2590800" y="2722563"/>
            <a:ext cx="1912938" cy="3268662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000000"/>
              </a:solidFill>
            </a:endParaRPr>
          </a:p>
        </p:txBody>
      </p:sp>
      <p:sp>
        <p:nvSpPr>
          <p:cNvPr id="95238" name="Line 6"/>
          <p:cNvSpPr>
            <a:spLocks noChangeShapeType="1"/>
          </p:cNvSpPr>
          <p:nvPr/>
        </p:nvSpPr>
        <p:spPr bwMode="auto">
          <a:xfrm flipV="1">
            <a:off x="3552825" y="2679701"/>
            <a:ext cx="0" cy="32686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000000"/>
              </a:solidFill>
            </a:endParaRPr>
          </a:p>
        </p:txBody>
      </p:sp>
      <p:sp>
        <p:nvSpPr>
          <p:cNvPr id="95242" name="AutoShape 10"/>
          <p:cNvSpPr>
            <a:spLocks noChangeArrowheads="1"/>
          </p:cNvSpPr>
          <p:nvPr/>
        </p:nvSpPr>
        <p:spPr bwMode="auto">
          <a:xfrm>
            <a:off x="1989138" y="3989388"/>
            <a:ext cx="3092450" cy="914400"/>
          </a:xfrm>
          <a:prstGeom prst="leftRightArrow">
            <a:avLst>
              <a:gd name="adj1" fmla="val 50000"/>
              <a:gd name="adj2" fmla="val 67639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000000"/>
                </a:solidFill>
              </a:rPr>
              <a:t>Output Force </a:t>
            </a:r>
          </a:p>
        </p:txBody>
      </p:sp>
      <p:sp>
        <p:nvSpPr>
          <p:cNvPr id="95257" name="AutoShape 25"/>
          <p:cNvSpPr>
            <a:spLocks noChangeArrowheads="1"/>
          </p:cNvSpPr>
          <p:nvPr/>
        </p:nvSpPr>
        <p:spPr bwMode="auto">
          <a:xfrm>
            <a:off x="3119439" y="1787525"/>
            <a:ext cx="871537" cy="2027238"/>
          </a:xfrm>
          <a:prstGeom prst="downArrow">
            <a:avLst>
              <a:gd name="adj1" fmla="val 50000"/>
              <a:gd name="adj2" fmla="val 58151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000000"/>
                </a:solidFill>
              </a:rPr>
              <a:t>Input Force</a:t>
            </a:r>
          </a:p>
        </p:txBody>
      </p:sp>
      <p:sp>
        <p:nvSpPr>
          <p:cNvPr id="95259" name="Rectangle 27"/>
          <p:cNvSpPr>
            <a:spLocks noChangeArrowheads="1"/>
          </p:cNvSpPr>
          <p:nvPr/>
        </p:nvSpPr>
        <p:spPr bwMode="auto">
          <a:xfrm>
            <a:off x="5260976" y="850901"/>
            <a:ext cx="5159375" cy="1076325"/>
          </a:xfrm>
          <a:prstGeom prst="rect">
            <a:avLst/>
          </a:prstGeom>
          <a:solidFill>
            <a:srgbClr val="9933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 wedge works like two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ramps put together. </a:t>
            </a:r>
          </a:p>
        </p:txBody>
      </p:sp>
      <p:sp>
        <p:nvSpPr>
          <p:cNvPr id="95261" name="Rectangle 29"/>
          <p:cNvSpPr>
            <a:spLocks noChangeArrowheads="1"/>
          </p:cNvSpPr>
          <p:nvPr/>
        </p:nvSpPr>
        <p:spPr bwMode="auto">
          <a:xfrm>
            <a:off x="5284789" y="2097089"/>
            <a:ext cx="5159375" cy="1196975"/>
          </a:xfrm>
          <a:prstGeom prst="rect">
            <a:avLst/>
          </a:prstGeom>
          <a:solidFill>
            <a:srgbClr val="9933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As the input force pushes down, the output force pushes out, splitting the object </a:t>
            </a:r>
          </a:p>
        </p:txBody>
      </p:sp>
      <p:pic>
        <p:nvPicPr>
          <p:cNvPr id="95263" name="Picture 3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3800" y="5100639"/>
            <a:ext cx="1517650" cy="153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5264" name="Picture 3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7850" y="5065714"/>
            <a:ext cx="1595438" cy="1595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5265" name="AutoShape 33"/>
          <p:cNvSpPr>
            <a:spLocks noChangeArrowheads="1"/>
          </p:cNvSpPr>
          <p:nvPr/>
        </p:nvSpPr>
        <p:spPr bwMode="auto">
          <a:xfrm>
            <a:off x="8032750" y="4872039"/>
            <a:ext cx="184150" cy="687387"/>
          </a:xfrm>
          <a:prstGeom prst="downArrow">
            <a:avLst>
              <a:gd name="adj1" fmla="val 50000"/>
              <a:gd name="adj2" fmla="val 93319"/>
            </a:avLst>
          </a:prstGeom>
          <a:solidFill>
            <a:srgbClr val="FF0000"/>
          </a:solidFill>
          <a:ln w="57150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000000"/>
              </a:solidFill>
            </a:endParaRPr>
          </a:p>
        </p:txBody>
      </p:sp>
      <p:sp>
        <p:nvSpPr>
          <p:cNvPr id="95266" name="AutoShape 34"/>
          <p:cNvSpPr>
            <a:spLocks noChangeArrowheads="1"/>
          </p:cNvSpPr>
          <p:nvPr/>
        </p:nvSpPr>
        <p:spPr bwMode="auto">
          <a:xfrm>
            <a:off x="9010650" y="4922839"/>
            <a:ext cx="184150" cy="687387"/>
          </a:xfrm>
          <a:prstGeom prst="downArrow">
            <a:avLst>
              <a:gd name="adj1" fmla="val 50000"/>
              <a:gd name="adj2" fmla="val 93319"/>
            </a:avLst>
          </a:prstGeom>
          <a:solidFill>
            <a:srgbClr val="FF0000"/>
          </a:solidFill>
          <a:ln w="57150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000000"/>
              </a:solidFill>
            </a:endParaRPr>
          </a:p>
        </p:txBody>
      </p:sp>
      <p:pic>
        <p:nvPicPr>
          <p:cNvPr id="95267" name="Picture 3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8851" y="5086351"/>
            <a:ext cx="1922463" cy="1522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5268" name="AutoShape 36"/>
          <p:cNvSpPr>
            <a:spLocks noChangeArrowheads="1"/>
          </p:cNvSpPr>
          <p:nvPr/>
        </p:nvSpPr>
        <p:spPr bwMode="auto">
          <a:xfrm>
            <a:off x="6280150" y="4770439"/>
            <a:ext cx="184150" cy="687387"/>
          </a:xfrm>
          <a:prstGeom prst="downArrow">
            <a:avLst>
              <a:gd name="adj1" fmla="val 50000"/>
              <a:gd name="adj2" fmla="val 93319"/>
            </a:avLst>
          </a:prstGeom>
          <a:solidFill>
            <a:srgbClr val="FF0000"/>
          </a:solidFill>
          <a:ln w="57150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95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95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52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52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5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5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5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5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42" grpId="0" animBg="1"/>
      <p:bldP spid="95257" grpId="0" animBg="1"/>
      <p:bldP spid="95259" grpId="0" animBg="1"/>
      <p:bldP spid="9526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000"/>
            </a:gs>
            <a:gs pos="100000">
              <a:schemeClr val="accent1">
                <a:gamma/>
                <a:tint val="19216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3A9ED6-158D-4158-A8CF-F54674AFDC35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3333CC"/>
          </a:solidFill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Lesson 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DA6286-DA9F-42D0-90AA-6163882539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 can name, describe, and give an example of the six types of simple machines.</a:t>
            </a:r>
          </a:p>
          <a:p>
            <a:r>
              <a:rPr lang="en-US" dirty="0"/>
              <a:t>I can describe how to determine the ideal mechanical advantage of each type of simple machine.</a:t>
            </a:r>
          </a:p>
        </p:txBody>
      </p:sp>
    </p:spTree>
    <p:extLst>
      <p:ext uri="{BB962C8B-B14F-4D97-AF65-F5344CB8AC3E}">
        <p14:creationId xmlns:p14="http://schemas.microsoft.com/office/powerpoint/2010/main" val="1355920487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>
          <a:gsLst>
            <a:gs pos="0">
              <a:srgbClr val="FFC000"/>
            </a:gs>
            <a:gs pos="100000">
              <a:schemeClr val="accent1">
                <a:gamma/>
                <a:tint val="19216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8" name="Rectangle 4"/>
          <p:cNvSpPr>
            <a:spLocks noGrp="1" noRot="1" noChangeArrowheads="1"/>
          </p:cNvSpPr>
          <p:nvPr>
            <p:ph type="body" sz="half" idx="2"/>
          </p:nvPr>
        </p:nvSpPr>
        <p:spPr>
          <a:xfrm>
            <a:off x="521854" y="1993539"/>
            <a:ext cx="4907975" cy="4191000"/>
          </a:xfrm>
        </p:spPr>
        <p:txBody>
          <a:bodyPr/>
          <a:lstStyle/>
          <a:p>
            <a:pPr eaLnBrk="1" hangingPunct="1">
              <a:buFont typeface="Wingdings" pitchFamily="64" charset="2"/>
              <a:buChar char="§"/>
              <a:defRPr/>
            </a:pPr>
            <a:endParaRPr lang="en-US" sz="2800" dirty="0"/>
          </a:p>
          <a:p>
            <a:pPr eaLnBrk="1" hangingPunct="1">
              <a:buFont typeface="Wingdings" pitchFamily="64" charset="2"/>
              <a:buChar char="§"/>
              <a:defRPr/>
            </a:pPr>
            <a:r>
              <a:rPr lang="en-US" sz="2800" dirty="0"/>
              <a:t>An inclined plane wrapped around a cylinder.</a:t>
            </a:r>
          </a:p>
          <a:p>
            <a:pPr eaLnBrk="1" hangingPunct="1">
              <a:buFont typeface="Wingdings" pitchFamily="64" charset="2"/>
              <a:buChar char="§"/>
              <a:defRPr/>
            </a:pPr>
            <a:endParaRPr lang="en-US" sz="2800" dirty="0"/>
          </a:p>
          <a:p>
            <a:pPr eaLnBrk="1" hangingPunct="1">
              <a:buFont typeface="Wingdings" pitchFamily="64" charset="2"/>
              <a:buChar char="§"/>
              <a:defRPr/>
            </a:pPr>
            <a:r>
              <a:rPr lang="en-US" sz="2800" dirty="0"/>
              <a:t>Examples: bolts, augers, drill bits</a:t>
            </a:r>
          </a:p>
        </p:txBody>
      </p:sp>
      <p:pic>
        <p:nvPicPr>
          <p:cNvPr id="88069" name="Picture 5" descr="j021783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1436" y="2623921"/>
            <a:ext cx="2590800" cy="2363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071" name="Picture 7" descr="j023286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3251" y="2969996"/>
            <a:ext cx="2544763" cy="167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2"/>
          <p:cNvSpPr>
            <a:spLocks noGrp="1" noRot="1" noChangeArrowheads="1"/>
          </p:cNvSpPr>
          <p:nvPr>
            <p:ph type="title"/>
          </p:nvPr>
        </p:nvSpPr>
        <p:spPr>
          <a:solidFill>
            <a:srgbClr val="3333CC"/>
          </a:solidFill>
        </p:spPr>
        <p:txBody>
          <a:bodyPr/>
          <a:lstStyle/>
          <a:p>
            <a:pPr eaLnBrk="1" hangingPunct="1">
              <a:defRPr/>
            </a:pPr>
            <a:r>
              <a:rPr lang="en-US" dirty="0">
                <a:solidFill>
                  <a:schemeClr val="bg1"/>
                </a:solidFill>
                <a:latin typeface="Engravers MT" panose="02090707080505020304" pitchFamily="18" charset="0"/>
              </a:rPr>
              <a:t>Screws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80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80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80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80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80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80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80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80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68" grpId="0" build="p" autoUpdateAnimBg="0"/>
      <p:bldP spid="8" grpId="0" animBg="1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>
          <a:gsLst>
            <a:gs pos="0">
              <a:srgbClr val="FFC000"/>
            </a:gs>
            <a:gs pos="100000">
              <a:schemeClr val="accent1">
                <a:gamma/>
                <a:tint val="19216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3187" name="Rectangle 3"/>
              <p:cNvSpPr>
                <a:spLocks noGrp="1" noRot="1" noChangeArrowheads="1"/>
              </p:cNvSpPr>
              <p:nvPr>
                <p:ph type="body" sz="half" idx="1"/>
              </p:nvPr>
            </p:nvSpPr>
            <p:spPr>
              <a:xfrm>
                <a:off x="480631" y="2415489"/>
                <a:ext cx="5878605" cy="3611241"/>
              </a:xfrm>
            </p:spPr>
            <p:txBody>
              <a:bodyPr/>
              <a:lstStyle/>
              <a:p>
                <a:pPr eaLnBrk="1" hangingPunct="1">
                  <a:buFont typeface="Wingdings" pitchFamily="64" charset="2"/>
                  <a:buChar char="§"/>
                  <a:defRPr/>
                </a:pPr>
                <a:r>
                  <a:rPr lang="en-US" dirty="0"/>
                  <a:t>Ideal (IMA)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# 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𝑡h𝑟𝑒𝑎𝑑𝑠</m:t>
                        </m:r>
                      </m:num>
                      <m:den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𝑑𝑖𝑠𝑡𝑎𝑛𝑐𝑒</m:t>
                        </m:r>
                      </m:den>
                    </m:f>
                  </m:oMath>
                </a14:m>
                <a:endParaRPr lang="en-US" i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 eaLnBrk="1" hangingPunct="1">
                  <a:buNone/>
                  <a:defRPr/>
                </a:pPr>
                <a:endParaRPr lang="en-US" sz="1200" dirty="0"/>
              </a:p>
              <a:p>
                <a:pPr eaLnBrk="1" hangingPunct="1">
                  <a:buFont typeface="Wingdings" panose="05000000000000000000" pitchFamily="2" charset="2"/>
                  <a:buChar char="§"/>
                  <a:defRPr/>
                </a:pPr>
                <a:r>
                  <a:rPr lang="en-US" dirty="0"/>
                  <a:t>Actual (AMA)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𝑂𝑢𝑡𝑝𝑢𝑡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𝐹𝑜𝑟𝑐𝑒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𝐼𝑛𝑝𝑢𝑡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𝐹𝑜𝑟𝑐𝑒</m:t>
                        </m:r>
                      </m:den>
                    </m:f>
                  </m:oMath>
                </a14:m>
                <a:endParaRPr lang="en-US" dirty="0"/>
              </a:p>
              <a:p>
                <a:pPr eaLnBrk="1" hangingPunct="1">
                  <a:buFont typeface="Wingdings" panose="05000000000000000000" pitchFamily="2" charset="2"/>
                  <a:buChar char="§"/>
                  <a:defRPr/>
                </a:pPr>
                <a:r>
                  <a:rPr lang="en-US" dirty="0"/>
                  <a:t>Increase MA by</a:t>
                </a:r>
              </a:p>
              <a:p>
                <a:pPr eaLnBrk="1" hangingPunct="1">
                  <a:buFontTx/>
                  <a:buChar char="-"/>
                  <a:defRPr/>
                </a:pPr>
                <a:r>
                  <a:rPr lang="en-US" dirty="0"/>
                  <a:t>Threads on the screw closer</a:t>
                </a:r>
              </a:p>
              <a:p>
                <a:pPr eaLnBrk="1" hangingPunct="1">
                  <a:buFontTx/>
                  <a:buChar char="-"/>
                  <a:defRPr/>
                </a:pPr>
                <a:r>
                  <a:rPr lang="en-US" dirty="0"/>
                  <a:t>Spiral on the screw longer</a:t>
                </a:r>
              </a:p>
            </p:txBody>
          </p:sp>
        </mc:Choice>
        <mc:Fallback xmlns="">
          <p:sp>
            <p:nvSpPr>
              <p:cNvPr id="9318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480631" y="2415489"/>
                <a:ext cx="5878605" cy="3611241"/>
              </a:xfrm>
              <a:blipFill rotWithShape="0">
                <a:blip r:embed="rId3"/>
                <a:stretch>
                  <a:fillRect l="-2386" b="-70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2"/>
          <p:cNvSpPr>
            <a:spLocks noGrp="1" noRot="1" noChangeArrowheads="1"/>
          </p:cNvSpPr>
          <p:nvPr>
            <p:ph type="title"/>
          </p:nvPr>
        </p:nvSpPr>
        <p:spPr>
          <a:solidFill>
            <a:srgbClr val="3333CC"/>
          </a:solidFill>
        </p:spPr>
        <p:txBody>
          <a:bodyPr/>
          <a:lstStyle/>
          <a:p>
            <a:pPr eaLnBrk="1" hangingPunct="1">
              <a:defRPr/>
            </a:pPr>
            <a:r>
              <a:rPr lang="en-US" dirty="0">
                <a:solidFill>
                  <a:schemeClr val="bg1"/>
                </a:solidFill>
                <a:latin typeface="Engravers MT" panose="02090707080505020304" pitchFamily="18" charset="0"/>
              </a:rPr>
              <a:t>Mechanical Advantage</a:t>
            </a:r>
            <a:br>
              <a:rPr lang="en-US" dirty="0">
                <a:solidFill>
                  <a:schemeClr val="bg1"/>
                </a:solidFill>
                <a:latin typeface="Engravers MT" panose="02090707080505020304" pitchFamily="18" charset="0"/>
              </a:rPr>
            </a:br>
            <a:r>
              <a:rPr lang="en-US" dirty="0">
                <a:solidFill>
                  <a:schemeClr val="bg1"/>
                </a:solidFill>
                <a:latin typeface="Engravers MT" panose="02090707080505020304" pitchFamily="18" charset="0"/>
              </a:rPr>
              <a:t>Screws</a:t>
            </a:r>
          </a:p>
        </p:txBody>
      </p:sp>
      <p:pic>
        <p:nvPicPr>
          <p:cNvPr id="8" name="Picture 8" descr="PE03030_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454324" y="2415489"/>
            <a:ext cx="2838450" cy="31178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5209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3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93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931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87" grpId="0" build="p" autoUpdateAnimBg="0"/>
      <p:bldP spid="7" grpId="0" animBg="1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>
          <a:gsLst>
            <a:gs pos="0">
              <a:srgbClr val="FFC000"/>
            </a:gs>
            <a:gs pos="100000">
              <a:schemeClr val="accent1">
                <a:gamma/>
                <a:tint val="19216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5" name="Rectangle 3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962889" y="1905000"/>
            <a:ext cx="4717475" cy="4191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64" charset="2"/>
              <a:buChar char="§"/>
              <a:defRPr/>
            </a:pPr>
            <a:r>
              <a:rPr lang="en-US" sz="2800" dirty="0"/>
              <a:t>A lever that rotates in a circle.</a:t>
            </a:r>
          </a:p>
          <a:p>
            <a:pPr eaLnBrk="1" hangingPunct="1">
              <a:lnSpc>
                <a:spcPct val="90000"/>
              </a:lnSpc>
              <a:buFont typeface="Wingdings" pitchFamily="64" charset="2"/>
              <a:buChar char="§"/>
              <a:defRPr/>
            </a:pPr>
            <a:r>
              <a:rPr lang="en-US" sz="2800" dirty="0"/>
              <a:t>A machine consisting of a combination of two disks or cylinders (wheels) of different sizes (radius).</a:t>
            </a:r>
          </a:p>
          <a:p>
            <a:pPr eaLnBrk="1" hangingPunct="1">
              <a:lnSpc>
                <a:spcPct val="90000"/>
              </a:lnSpc>
              <a:buFont typeface="Wingdings" pitchFamily="64" charset="2"/>
              <a:buChar char="§"/>
              <a:defRPr/>
            </a:pPr>
            <a:r>
              <a:rPr lang="en-US" sz="2800" dirty="0"/>
              <a:t>Smaller wheel is termed the axle.</a:t>
            </a:r>
          </a:p>
          <a:p>
            <a:pPr eaLnBrk="1" hangingPunct="1">
              <a:lnSpc>
                <a:spcPct val="90000"/>
              </a:lnSpc>
              <a:buFont typeface="Wingdings" pitchFamily="64" charset="2"/>
              <a:buChar char="§"/>
              <a:defRPr/>
            </a:pPr>
            <a:r>
              <a:rPr lang="en-US" sz="2800" dirty="0"/>
              <a:t>Examples – Doorknobs, </a:t>
            </a:r>
            <a:r>
              <a:rPr lang="en-US" sz="2800" dirty="0" err="1"/>
              <a:t>ferris</a:t>
            </a:r>
            <a:r>
              <a:rPr lang="en-US" sz="2800" dirty="0"/>
              <a:t> wheels</a:t>
            </a:r>
          </a:p>
        </p:txBody>
      </p:sp>
      <p:pic>
        <p:nvPicPr>
          <p:cNvPr id="95238" name="Picture 6" descr="IN00679_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611145" y="1770856"/>
            <a:ext cx="2706687" cy="26304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5239" name="Picture 7" descr="j0336970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0889" y="3086100"/>
            <a:ext cx="1828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5240" name="Picture 8" descr="j009040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9620" y="4401344"/>
            <a:ext cx="3059113" cy="193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2"/>
          <p:cNvSpPr>
            <a:spLocks noGrp="1" noRot="1" noChangeArrowheads="1"/>
          </p:cNvSpPr>
          <p:nvPr>
            <p:ph type="title"/>
          </p:nvPr>
        </p:nvSpPr>
        <p:spPr>
          <a:solidFill>
            <a:srgbClr val="3333CC"/>
          </a:solidFill>
        </p:spPr>
        <p:txBody>
          <a:bodyPr/>
          <a:lstStyle/>
          <a:p>
            <a:pPr eaLnBrk="1" hangingPunct="1">
              <a:defRPr/>
            </a:pPr>
            <a:r>
              <a:rPr lang="en-US" dirty="0">
                <a:solidFill>
                  <a:schemeClr val="bg1"/>
                </a:solidFill>
                <a:latin typeface="Engravers MT" panose="02090707080505020304" pitchFamily="18" charset="0"/>
              </a:rPr>
              <a:t>Wheel and Axle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5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5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5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5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5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5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52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52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952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952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952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35" grpId="0" build="p" autoUpdateAnimBg="0"/>
      <p:bldP spid="8" grpId="0" animBg="1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000"/>
            </a:gs>
            <a:gs pos="100000">
              <a:schemeClr val="accent1">
                <a:gamma/>
                <a:tint val="19216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84138"/>
            <a:ext cx="8229600" cy="1143000"/>
          </a:xfrm>
          <a:solidFill>
            <a:srgbClr val="3333CC"/>
          </a:solidFill>
        </p:spPr>
        <p:txBody>
          <a:bodyPr/>
          <a:lstStyle/>
          <a:p>
            <a:r>
              <a:rPr lang="en-US" altLang="en-US" sz="4000">
                <a:solidFill>
                  <a:schemeClr val="bg1"/>
                </a:solidFill>
                <a:latin typeface="Rockwell Extra Bold" panose="02060903040505020403" pitchFamily="18" charset="0"/>
              </a:rPr>
              <a:t>The Wheel &amp; Axle</a:t>
            </a:r>
            <a:r>
              <a:rPr lang="en-US" altLang="en-US" sz="4000"/>
              <a:t> </a:t>
            </a:r>
          </a:p>
        </p:txBody>
      </p:sp>
      <p:grpSp>
        <p:nvGrpSpPr>
          <p:cNvPr id="109574" name="Group 6"/>
          <p:cNvGrpSpPr>
            <a:grpSpLocks/>
          </p:cNvGrpSpPr>
          <p:nvPr/>
        </p:nvGrpSpPr>
        <p:grpSpPr bwMode="auto">
          <a:xfrm>
            <a:off x="4541838" y="2208213"/>
            <a:ext cx="3981450" cy="3683000"/>
            <a:chOff x="2237" y="1391"/>
            <a:chExt cx="2508" cy="2320"/>
          </a:xfrm>
        </p:grpSpPr>
        <p:sp>
          <p:nvSpPr>
            <p:cNvPr id="109575" name="AutoShape 7"/>
            <p:cNvSpPr>
              <a:spLocks noChangeArrowheads="1"/>
            </p:cNvSpPr>
            <p:nvPr/>
          </p:nvSpPr>
          <p:spPr bwMode="auto">
            <a:xfrm rot="16200000">
              <a:off x="3775" y="1722"/>
              <a:ext cx="292" cy="1649"/>
            </a:xfrm>
            <a:prstGeom prst="can">
              <a:avLst>
                <a:gd name="adj" fmla="val 141182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b="1">
                <a:solidFill>
                  <a:srgbClr val="000000"/>
                </a:solidFill>
              </a:endParaRPr>
            </a:p>
          </p:txBody>
        </p:sp>
        <p:sp>
          <p:nvSpPr>
            <p:cNvPr id="109576" name="Oval 8"/>
            <p:cNvSpPr>
              <a:spLocks noChangeArrowheads="1"/>
            </p:cNvSpPr>
            <p:nvPr/>
          </p:nvSpPr>
          <p:spPr bwMode="auto">
            <a:xfrm>
              <a:off x="2409" y="1391"/>
              <a:ext cx="1444" cy="231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b="1">
                <a:solidFill>
                  <a:srgbClr val="000000"/>
                </a:solidFill>
              </a:endParaRPr>
            </a:p>
          </p:txBody>
        </p:sp>
        <p:sp>
          <p:nvSpPr>
            <p:cNvPr id="109577" name="Oval 9"/>
            <p:cNvSpPr>
              <a:spLocks noChangeArrowheads="1"/>
            </p:cNvSpPr>
            <p:nvPr/>
          </p:nvSpPr>
          <p:spPr bwMode="auto">
            <a:xfrm>
              <a:off x="2237" y="1393"/>
              <a:ext cx="1444" cy="231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b="1">
                <a:solidFill>
                  <a:srgbClr val="000000"/>
                </a:solidFill>
              </a:endParaRPr>
            </a:p>
          </p:txBody>
        </p:sp>
      </p:grpSp>
      <p:sp>
        <p:nvSpPr>
          <p:cNvPr id="109596" name="Text Box 28"/>
          <p:cNvSpPr txBox="1">
            <a:spLocks noChangeArrowheads="1"/>
          </p:cNvSpPr>
          <p:nvPr/>
        </p:nvSpPr>
        <p:spPr bwMode="auto">
          <a:xfrm>
            <a:off x="1514476" y="5189538"/>
            <a:ext cx="9153525" cy="1403350"/>
          </a:xfrm>
          <a:prstGeom prst="rect">
            <a:avLst/>
          </a:prstGeom>
          <a:solidFill>
            <a:srgbClr val="9900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4300" b="1">
                <a:solidFill>
                  <a:srgbClr val="FFFFFF"/>
                </a:solidFill>
                <a:latin typeface="Rockwell" panose="02060603020205020403" pitchFamily="18" charset="0"/>
              </a:rPr>
              <a:t>Either the axel turns the wheel or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4300" b="1">
                <a:solidFill>
                  <a:srgbClr val="FFFFFF"/>
                </a:solidFill>
                <a:latin typeface="Rockwell" panose="02060603020205020403" pitchFamily="18" charset="0"/>
              </a:rPr>
              <a:t>the wheel turns the axel.</a:t>
            </a:r>
          </a:p>
        </p:txBody>
      </p:sp>
      <p:sp>
        <p:nvSpPr>
          <p:cNvPr id="109581" name="Oval 13"/>
          <p:cNvSpPr>
            <a:spLocks noChangeArrowheads="1"/>
          </p:cNvSpPr>
          <p:nvPr/>
        </p:nvSpPr>
        <p:spPr bwMode="auto">
          <a:xfrm>
            <a:off x="5418139" y="3811588"/>
            <a:ext cx="363537" cy="45085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000000"/>
              </a:solidFill>
            </a:endParaRPr>
          </a:p>
        </p:txBody>
      </p:sp>
      <p:sp>
        <p:nvSpPr>
          <p:cNvPr id="109588" name="Rectangle 20"/>
          <p:cNvSpPr>
            <a:spLocks noChangeArrowheads="1"/>
          </p:cNvSpPr>
          <p:nvPr/>
        </p:nvSpPr>
        <p:spPr bwMode="auto">
          <a:xfrm>
            <a:off x="1663701" y="36513"/>
            <a:ext cx="8855075" cy="2068512"/>
          </a:xfrm>
          <a:prstGeom prst="rect">
            <a:avLst/>
          </a:prstGeom>
          <a:solidFill>
            <a:srgbClr val="3333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43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The input and output of a wheel and axel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43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will all depend on how you use it.</a:t>
            </a:r>
          </a:p>
        </p:txBody>
      </p:sp>
      <p:pic>
        <p:nvPicPr>
          <p:cNvPr id="109590" name="Picture 22" descr="bart-runn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750" y="5353050"/>
            <a:ext cx="1809750" cy="1504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592" name="Picture 2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4188" y="2063750"/>
            <a:ext cx="2857500" cy="361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9593" name="Text Box 25"/>
          <p:cNvSpPr txBox="1">
            <a:spLocks noChangeArrowheads="1"/>
          </p:cNvSpPr>
          <p:nvPr/>
        </p:nvSpPr>
        <p:spPr bwMode="auto">
          <a:xfrm>
            <a:off x="1781175" y="2605089"/>
            <a:ext cx="2439988" cy="228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000000"/>
                </a:solidFill>
              </a:rPr>
              <a:t>If it is used as a wheel to move a car (or something like it)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000000"/>
                </a:solidFill>
              </a:rPr>
              <a:t>Then the input comes through the axel and the output is from the turning of the wheel</a:t>
            </a:r>
          </a:p>
        </p:txBody>
      </p:sp>
      <p:sp>
        <p:nvSpPr>
          <p:cNvPr id="109594" name="Text Box 26"/>
          <p:cNvSpPr txBox="1">
            <a:spLocks noChangeArrowheads="1"/>
          </p:cNvSpPr>
          <p:nvPr/>
        </p:nvSpPr>
        <p:spPr bwMode="auto">
          <a:xfrm>
            <a:off x="1746250" y="2436813"/>
            <a:ext cx="2439988" cy="2563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000000"/>
                </a:solidFill>
              </a:rPr>
              <a:t>If it is used as steering wheel to turn (or something like it)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000000"/>
                </a:solidFill>
              </a:rPr>
              <a:t>Then the Input comes through the wheel and the output is from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000000"/>
                </a:solidFill>
              </a:rPr>
              <a:t> the axel</a:t>
            </a:r>
          </a:p>
        </p:txBody>
      </p:sp>
      <p:pic>
        <p:nvPicPr>
          <p:cNvPr id="109595" name="Picture 2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2289" y="2184401"/>
            <a:ext cx="2782887" cy="3167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9583" name="AutoShape 15"/>
          <p:cNvSpPr>
            <a:spLocks noChangeArrowheads="1"/>
          </p:cNvSpPr>
          <p:nvPr/>
        </p:nvSpPr>
        <p:spPr bwMode="auto">
          <a:xfrm>
            <a:off x="4289425" y="1739900"/>
            <a:ext cx="3144838" cy="889000"/>
          </a:xfrm>
          <a:prstGeom prst="curvedDownArrow">
            <a:avLst>
              <a:gd name="adj1" fmla="val 70750"/>
              <a:gd name="adj2" fmla="val 141500"/>
              <a:gd name="adj3" fmla="val 33333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000000"/>
              </a:solidFill>
            </a:endParaRPr>
          </a:p>
        </p:txBody>
      </p:sp>
      <p:sp>
        <p:nvSpPr>
          <p:cNvPr id="109573" name="AutoShape 5"/>
          <p:cNvSpPr>
            <a:spLocks noChangeArrowheads="1"/>
          </p:cNvSpPr>
          <p:nvPr/>
        </p:nvSpPr>
        <p:spPr bwMode="auto">
          <a:xfrm>
            <a:off x="6894513" y="2963864"/>
            <a:ext cx="1701800" cy="542925"/>
          </a:xfrm>
          <a:prstGeom prst="curvedDownArrow">
            <a:avLst>
              <a:gd name="adj1" fmla="val 62690"/>
              <a:gd name="adj2" fmla="val 125380"/>
              <a:gd name="adj3" fmla="val 33333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000000"/>
              </a:solidFill>
            </a:endParaRPr>
          </a:p>
        </p:txBody>
      </p:sp>
      <p:sp>
        <p:nvSpPr>
          <p:cNvPr id="109589" name="Text Box 21"/>
          <p:cNvSpPr txBox="1">
            <a:spLocks noChangeArrowheads="1"/>
          </p:cNvSpPr>
          <p:nvPr/>
        </p:nvSpPr>
        <p:spPr bwMode="auto">
          <a:xfrm>
            <a:off x="1517650" y="5221288"/>
            <a:ext cx="9150350" cy="1403350"/>
          </a:xfrm>
          <a:prstGeom prst="rect">
            <a:avLst/>
          </a:prstGeom>
          <a:solidFill>
            <a:srgbClr val="9900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4300" b="1">
                <a:solidFill>
                  <a:srgbClr val="FFFFFF"/>
                </a:solidFill>
                <a:latin typeface="Rockwell" panose="02060603020205020403" pitchFamily="18" charset="0"/>
              </a:rPr>
              <a:t>Q: How could Homer use a wheel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4300" b="1">
                <a:solidFill>
                  <a:srgbClr val="FFFFFF"/>
                </a:solidFill>
                <a:latin typeface="Rockwell" panose="02060603020205020403" pitchFamily="18" charset="0"/>
              </a:rPr>
              <a:t>and axle to lift his box?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9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63" presetClass="path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-1.66667E-6 -4.20907E-6 L 1.21372 0.00394 " pathEditMode="relative" rAng="0" ptsTypes="AA">
                                      <p:cBhvr>
                                        <p:cTn id="10" dur="5000" fill="hold"/>
                                        <p:tgtEl>
                                          <p:spTgt spid="1095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677" y="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9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09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09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9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09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" dur="500"/>
                                        <p:tgtEl>
                                          <p:spTgt spid="1095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8" dur="500"/>
                                        <p:tgtEl>
                                          <p:spTgt spid="1095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9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09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2000" fill="hold"/>
                                        <p:tgtEl>
                                          <p:spTgt spid="10958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48" dur="2000" fill="hold"/>
                                        <p:tgtEl>
                                          <p:spTgt spid="10958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2000" fill="hold"/>
                                        <p:tgtEl>
                                          <p:spTgt spid="10958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2000" fill="hold"/>
                                        <p:tgtEl>
                                          <p:spTgt spid="1095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2" dur="2000" fill="hold"/>
                                        <p:tgtEl>
                                          <p:spTgt spid="1095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2000" fill="hold"/>
                                        <p:tgtEl>
                                          <p:spTgt spid="10957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09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596" grpId="0" animBg="1"/>
      <p:bldP spid="109588" grpId="0" animBg="1"/>
      <p:bldP spid="109593" grpId="0"/>
      <p:bldP spid="109593" grpId="1"/>
      <p:bldP spid="109594" grpId="0"/>
      <p:bldP spid="109583" grpId="0" animBg="1"/>
      <p:bldP spid="109573" grpId="0" animBg="1"/>
      <p:bldP spid="10958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000"/>
            </a:gs>
            <a:gs pos="100000">
              <a:schemeClr val="accent1">
                <a:gamma/>
                <a:tint val="19216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534" name="Picture 38" descr="0068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4975" y="3900489"/>
            <a:ext cx="939800" cy="2300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6521" name="Oval 25" descr="Trellis"/>
          <p:cNvSpPr>
            <a:spLocks noChangeArrowheads="1"/>
          </p:cNvSpPr>
          <p:nvPr/>
        </p:nvSpPr>
        <p:spPr bwMode="auto">
          <a:xfrm>
            <a:off x="7680326" y="2073276"/>
            <a:ext cx="714375" cy="714375"/>
          </a:xfrm>
          <a:prstGeom prst="ellipse">
            <a:avLst/>
          </a:prstGeom>
          <a:pattFill prst="trellis">
            <a:fgClr>
              <a:srgbClr val="333333"/>
            </a:fgClr>
            <a:bgClr>
              <a:schemeClr val="bg1"/>
            </a:bgClr>
          </a:patt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000000"/>
              </a:solidFill>
            </a:endParaRPr>
          </a:p>
        </p:txBody>
      </p:sp>
      <p:sp>
        <p:nvSpPr>
          <p:cNvPr id="106520" name="Oval 24" descr="Trellis"/>
          <p:cNvSpPr>
            <a:spLocks noChangeArrowheads="1"/>
          </p:cNvSpPr>
          <p:nvPr/>
        </p:nvSpPr>
        <p:spPr bwMode="auto">
          <a:xfrm>
            <a:off x="2886075" y="3198813"/>
            <a:ext cx="2870200" cy="2870200"/>
          </a:xfrm>
          <a:prstGeom prst="ellipse">
            <a:avLst/>
          </a:prstGeom>
          <a:pattFill prst="trellis">
            <a:fgClr>
              <a:srgbClr val="333333"/>
            </a:fgClr>
            <a:bgClr>
              <a:schemeClr val="bg1"/>
            </a:bgClr>
          </a:patt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000000"/>
              </a:solidFill>
            </a:endParaRPr>
          </a:p>
        </p:txBody>
      </p:sp>
      <p:sp>
        <p:nvSpPr>
          <p:cNvPr id="106503" name="Line 7"/>
          <p:cNvSpPr>
            <a:spLocks noChangeShapeType="1"/>
          </p:cNvSpPr>
          <p:nvPr/>
        </p:nvSpPr>
        <p:spPr bwMode="auto">
          <a:xfrm flipV="1">
            <a:off x="3692526" y="2179638"/>
            <a:ext cx="4194175" cy="1160462"/>
          </a:xfrm>
          <a:prstGeom prst="line">
            <a:avLst/>
          </a:prstGeom>
          <a:noFill/>
          <a:ln w="76200">
            <a:solidFill>
              <a:srgbClr val="99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000000"/>
              </a:solidFill>
            </a:endParaRPr>
          </a:p>
        </p:txBody>
      </p:sp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168275"/>
            <a:ext cx="8229600" cy="1487488"/>
          </a:xfrm>
          <a:solidFill>
            <a:srgbClr val="3333CC"/>
          </a:solidFill>
        </p:spPr>
        <p:txBody>
          <a:bodyPr/>
          <a:lstStyle/>
          <a:p>
            <a:r>
              <a:rPr lang="en-US" altLang="en-US" sz="3200">
                <a:solidFill>
                  <a:schemeClr val="bg1"/>
                </a:solidFill>
                <a:latin typeface="Rockwell Extra Bold" panose="02060903040505020403" pitchFamily="18" charset="0"/>
              </a:rPr>
              <a:t>Homer turns the crank on the wheel and the box on the ramp moves up</a:t>
            </a:r>
          </a:p>
        </p:txBody>
      </p:sp>
      <p:sp>
        <p:nvSpPr>
          <p:cNvPr id="106506" name="Line 10"/>
          <p:cNvSpPr>
            <a:spLocks noChangeShapeType="1"/>
          </p:cNvSpPr>
          <p:nvPr/>
        </p:nvSpPr>
        <p:spPr bwMode="auto">
          <a:xfrm flipV="1">
            <a:off x="4614863" y="2620964"/>
            <a:ext cx="3644900" cy="3398837"/>
          </a:xfrm>
          <a:prstGeom prst="line">
            <a:avLst/>
          </a:prstGeom>
          <a:noFill/>
          <a:ln w="76200">
            <a:solidFill>
              <a:srgbClr val="99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000000"/>
              </a:solidFill>
            </a:endParaRPr>
          </a:p>
        </p:txBody>
      </p:sp>
      <p:sp>
        <p:nvSpPr>
          <p:cNvPr id="106502" name="Oval 6" descr="Trellis"/>
          <p:cNvSpPr>
            <a:spLocks noChangeArrowheads="1"/>
          </p:cNvSpPr>
          <p:nvPr/>
        </p:nvSpPr>
        <p:spPr bwMode="auto">
          <a:xfrm>
            <a:off x="7591426" y="2081214"/>
            <a:ext cx="714375" cy="714375"/>
          </a:xfrm>
          <a:prstGeom prst="ellipse">
            <a:avLst/>
          </a:prstGeom>
          <a:pattFill prst="trellis">
            <a:fgClr>
              <a:srgbClr val="333333"/>
            </a:fgClr>
            <a:bgClr>
              <a:schemeClr val="bg1"/>
            </a:bgClr>
          </a:patt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000000"/>
              </a:solidFill>
            </a:endParaRPr>
          </a:p>
        </p:txBody>
      </p:sp>
      <p:sp>
        <p:nvSpPr>
          <p:cNvPr id="106507" name="Oval 11" descr="Trellis"/>
          <p:cNvSpPr>
            <a:spLocks noChangeArrowheads="1"/>
          </p:cNvSpPr>
          <p:nvPr/>
        </p:nvSpPr>
        <p:spPr bwMode="auto">
          <a:xfrm>
            <a:off x="2686050" y="3248025"/>
            <a:ext cx="2870200" cy="2870200"/>
          </a:xfrm>
          <a:prstGeom prst="ellipse">
            <a:avLst/>
          </a:prstGeom>
          <a:pattFill prst="trellis">
            <a:fgClr>
              <a:srgbClr val="333333"/>
            </a:fgClr>
            <a:bgClr>
              <a:schemeClr val="bg1"/>
            </a:bgClr>
          </a:patt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000000"/>
              </a:solidFill>
            </a:endParaRPr>
          </a:p>
        </p:txBody>
      </p:sp>
      <p:sp>
        <p:nvSpPr>
          <p:cNvPr id="106508" name="Line 12"/>
          <p:cNvSpPr>
            <a:spLocks noChangeShapeType="1"/>
          </p:cNvSpPr>
          <p:nvPr/>
        </p:nvSpPr>
        <p:spPr bwMode="auto">
          <a:xfrm flipH="1">
            <a:off x="4117975" y="3598864"/>
            <a:ext cx="12700" cy="2054225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000000"/>
              </a:solidFill>
            </a:endParaRPr>
          </a:p>
        </p:txBody>
      </p:sp>
      <p:sp>
        <p:nvSpPr>
          <p:cNvPr id="106510" name="Line 14"/>
          <p:cNvSpPr>
            <a:spLocks noChangeShapeType="1"/>
          </p:cNvSpPr>
          <p:nvPr/>
        </p:nvSpPr>
        <p:spPr bwMode="auto">
          <a:xfrm flipH="1">
            <a:off x="7935914" y="2170114"/>
            <a:ext cx="3175" cy="574675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000000"/>
              </a:solidFill>
            </a:endParaRPr>
          </a:p>
        </p:txBody>
      </p:sp>
      <p:sp>
        <p:nvSpPr>
          <p:cNvPr id="106511" name="Line 15"/>
          <p:cNvSpPr>
            <a:spLocks noChangeShapeType="1"/>
          </p:cNvSpPr>
          <p:nvPr/>
        </p:nvSpPr>
        <p:spPr bwMode="auto">
          <a:xfrm flipH="1">
            <a:off x="7740651" y="2457451"/>
            <a:ext cx="415925" cy="3175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000000"/>
              </a:solidFill>
            </a:endParaRPr>
          </a:p>
        </p:txBody>
      </p:sp>
      <p:sp>
        <p:nvSpPr>
          <p:cNvPr id="106519" name="AutoShape 23"/>
          <p:cNvSpPr>
            <a:spLocks noChangeArrowheads="1"/>
          </p:cNvSpPr>
          <p:nvPr/>
        </p:nvSpPr>
        <p:spPr bwMode="auto">
          <a:xfrm rot="37195459">
            <a:off x="4700589" y="4254501"/>
            <a:ext cx="325437" cy="976313"/>
          </a:xfrm>
          <a:prstGeom prst="can">
            <a:avLst>
              <a:gd name="adj" fmla="val 75000"/>
            </a:avLst>
          </a:prstGeom>
          <a:solidFill>
            <a:srgbClr val="99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000000"/>
              </a:solidFill>
            </a:endParaRPr>
          </a:p>
        </p:txBody>
      </p:sp>
      <p:sp>
        <p:nvSpPr>
          <p:cNvPr id="106523" name="Rectangle 27"/>
          <p:cNvSpPr>
            <a:spLocks noChangeArrowheads="1"/>
          </p:cNvSpPr>
          <p:nvPr/>
        </p:nvSpPr>
        <p:spPr bwMode="auto">
          <a:xfrm>
            <a:off x="10204451" y="4338638"/>
            <a:ext cx="925513" cy="887412"/>
          </a:xfrm>
          <a:prstGeom prst="rect">
            <a:avLst/>
          </a:prstGeom>
          <a:solidFill>
            <a:srgbClr val="993300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000000"/>
              </a:solidFill>
            </a:endParaRPr>
          </a:p>
        </p:txBody>
      </p:sp>
      <p:sp>
        <p:nvSpPr>
          <p:cNvPr id="106524" name="Rectangle 28"/>
          <p:cNvSpPr>
            <a:spLocks noChangeArrowheads="1"/>
          </p:cNvSpPr>
          <p:nvPr/>
        </p:nvSpPr>
        <p:spPr bwMode="auto">
          <a:xfrm>
            <a:off x="9186863" y="4341813"/>
            <a:ext cx="925512" cy="887412"/>
          </a:xfrm>
          <a:prstGeom prst="rect">
            <a:avLst/>
          </a:prstGeom>
          <a:solidFill>
            <a:srgbClr val="993300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000000"/>
              </a:solidFill>
            </a:endParaRPr>
          </a:p>
        </p:txBody>
      </p:sp>
      <p:sp>
        <p:nvSpPr>
          <p:cNvPr id="106525" name="Rectangle 29"/>
          <p:cNvSpPr>
            <a:spLocks noChangeArrowheads="1"/>
          </p:cNvSpPr>
          <p:nvPr/>
        </p:nvSpPr>
        <p:spPr bwMode="auto">
          <a:xfrm>
            <a:off x="9921876" y="3419476"/>
            <a:ext cx="925513" cy="887413"/>
          </a:xfrm>
          <a:prstGeom prst="rect">
            <a:avLst/>
          </a:prstGeom>
          <a:solidFill>
            <a:srgbClr val="993300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000000"/>
              </a:solidFill>
            </a:endParaRPr>
          </a:p>
        </p:txBody>
      </p:sp>
      <p:sp>
        <p:nvSpPr>
          <p:cNvPr id="106526" name="Rectangle 30"/>
          <p:cNvSpPr>
            <a:spLocks noChangeArrowheads="1"/>
          </p:cNvSpPr>
          <p:nvPr/>
        </p:nvSpPr>
        <p:spPr bwMode="auto">
          <a:xfrm>
            <a:off x="8929688" y="3422651"/>
            <a:ext cx="925512" cy="887413"/>
          </a:xfrm>
          <a:prstGeom prst="rect">
            <a:avLst/>
          </a:prstGeom>
          <a:solidFill>
            <a:srgbClr val="993300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000000"/>
              </a:solidFill>
            </a:endParaRPr>
          </a:p>
        </p:txBody>
      </p:sp>
      <p:sp>
        <p:nvSpPr>
          <p:cNvPr id="106527" name="Rectangle 31"/>
          <p:cNvSpPr>
            <a:spLocks noChangeArrowheads="1"/>
          </p:cNvSpPr>
          <p:nvPr/>
        </p:nvSpPr>
        <p:spPr bwMode="auto">
          <a:xfrm>
            <a:off x="7940676" y="3425826"/>
            <a:ext cx="925513" cy="887413"/>
          </a:xfrm>
          <a:prstGeom prst="rect">
            <a:avLst/>
          </a:prstGeom>
          <a:solidFill>
            <a:srgbClr val="993300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000000"/>
              </a:solidFill>
            </a:endParaRPr>
          </a:p>
        </p:txBody>
      </p:sp>
      <p:sp>
        <p:nvSpPr>
          <p:cNvPr id="106528" name="Rectangle 32"/>
          <p:cNvSpPr>
            <a:spLocks noChangeArrowheads="1"/>
          </p:cNvSpPr>
          <p:nvPr/>
        </p:nvSpPr>
        <p:spPr bwMode="auto">
          <a:xfrm>
            <a:off x="8755063" y="5257801"/>
            <a:ext cx="925512" cy="887413"/>
          </a:xfrm>
          <a:prstGeom prst="rect">
            <a:avLst/>
          </a:prstGeom>
          <a:solidFill>
            <a:srgbClr val="993300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000000"/>
              </a:solidFill>
            </a:endParaRPr>
          </a:p>
        </p:txBody>
      </p:sp>
      <p:sp>
        <p:nvSpPr>
          <p:cNvPr id="106529" name="Rectangle 33"/>
          <p:cNvSpPr>
            <a:spLocks noChangeArrowheads="1"/>
          </p:cNvSpPr>
          <p:nvPr/>
        </p:nvSpPr>
        <p:spPr bwMode="auto">
          <a:xfrm>
            <a:off x="9742488" y="5254626"/>
            <a:ext cx="925512" cy="887413"/>
          </a:xfrm>
          <a:prstGeom prst="rect">
            <a:avLst/>
          </a:prstGeom>
          <a:solidFill>
            <a:srgbClr val="993300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000000"/>
              </a:solidFill>
            </a:endParaRPr>
          </a:p>
        </p:txBody>
      </p:sp>
      <p:sp>
        <p:nvSpPr>
          <p:cNvPr id="106530" name="Rectangle 34"/>
          <p:cNvSpPr>
            <a:spLocks noChangeArrowheads="1"/>
          </p:cNvSpPr>
          <p:nvPr/>
        </p:nvSpPr>
        <p:spPr bwMode="auto">
          <a:xfrm>
            <a:off x="7767638" y="5265738"/>
            <a:ext cx="925512" cy="887412"/>
          </a:xfrm>
          <a:prstGeom prst="rect">
            <a:avLst/>
          </a:prstGeom>
          <a:solidFill>
            <a:srgbClr val="993300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000000"/>
              </a:solidFill>
            </a:endParaRPr>
          </a:p>
        </p:txBody>
      </p:sp>
      <p:sp>
        <p:nvSpPr>
          <p:cNvPr id="106531" name="Rectangle 35"/>
          <p:cNvSpPr>
            <a:spLocks noChangeArrowheads="1"/>
          </p:cNvSpPr>
          <p:nvPr/>
        </p:nvSpPr>
        <p:spPr bwMode="auto">
          <a:xfrm>
            <a:off x="8208963" y="4352926"/>
            <a:ext cx="925512" cy="887413"/>
          </a:xfrm>
          <a:prstGeom prst="rect">
            <a:avLst/>
          </a:prstGeom>
          <a:solidFill>
            <a:srgbClr val="993300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en-US" b="1">
              <a:solidFill>
                <a:srgbClr val="000000"/>
              </a:solidFill>
            </a:endParaRPr>
          </a:p>
        </p:txBody>
      </p:sp>
      <p:sp>
        <p:nvSpPr>
          <p:cNvPr id="106532" name="Rectangle 36"/>
          <p:cNvSpPr>
            <a:spLocks noChangeArrowheads="1"/>
          </p:cNvSpPr>
          <p:nvPr/>
        </p:nvSpPr>
        <p:spPr bwMode="auto">
          <a:xfrm rot="-819526">
            <a:off x="3586163" y="2312988"/>
            <a:ext cx="925512" cy="887412"/>
          </a:xfrm>
          <a:prstGeom prst="rect">
            <a:avLst/>
          </a:prstGeom>
          <a:solidFill>
            <a:srgbClr val="993300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000000"/>
              </a:solidFill>
            </a:endParaRPr>
          </a:p>
        </p:txBody>
      </p:sp>
      <p:sp>
        <p:nvSpPr>
          <p:cNvPr id="106533" name="Rectangle 37"/>
          <p:cNvSpPr>
            <a:spLocks noChangeArrowheads="1"/>
          </p:cNvSpPr>
          <p:nvPr/>
        </p:nvSpPr>
        <p:spPr bwMode="auto">
          <a:xfrm>
            <a:off x="9553576" y="2497138"/>
            <a:ext cx="925513" cy="887412"/>
          </a:xfrm>
          <a:prstGeom prst="rect">
            <a:avLst/>
          </a:prstGeom>
          <a:solidFill>
            <a:srgbClr val="993300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000000"/>
              </a:solidFill>
            </a:endParaRPr>
          </a:p>
        </p:txBody>
      </p:sp>
      <p:sp>
        <p:nvSpPr>
          <p:cNvPr id="106535" name="Line 39"/>
          <p:cNvSpPr>
            <a:spLocks noChangeShapeType="1"/>
          </p:cNvSpPr>
          <p:nvPr/>
        </p:nvSpPr>
        <p:spPr bwMode="auto">
          <a:xfrm>
            <a:off x="1736726" y="6162675"/>
            <a:ext cx="8931275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000000"/>
              </a:solidFill>
            </a:endParaRPr>
          </a:p>
        </p:txBody>
      </p:sp>
      <p:sp>
        <p:nvSpPr>
          <p:cNvPr id="106536" name="Line 40"/>
          <p:cNvSpPr>
            <a:spLocks noChangeShapeType="1"/>
          </p:cNvSpPr>
          <p:nvPr/>
        </p:nvSpPr>
        <p:spPr bwMode="auto">
          <a:xfrm flipV="1">
            <a:off x="8045450" y="3284539"/>
            <a:ext cx="39688" cy="2782887"/>
          </a:xfrm>
          <a:prstGeom prst="line">
            <a:avLst/>
          </a:prstGeom>
          <a:noFill/>
          <a:ln w="76200">
            <a:solidFill>
              <a:srgbClr val="FF0000"/>
            </a:solidFill>
            <a:prstDash val="sysDot"/>
            <a:round/>
            <a:headEnd type="oval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000000"/>
              </a:solidFill>
            </a:endParaRPr>
          </a:p>
        </p:txBody>
      </p:sp>
      <p:sp>
        <p:nvSpPr>
          <p:cNvPr id="106538" name="Text Box 42"/>
          <p:cNvSpPr txBox="1">
            <a:spLocks noChangeArrowheads="1"/>
          </p:cNvSpPr>
          <p:nvPr/>
        </p:nvSpPr>
        <p:spPr bwMode="auto">
          <a:xfrm>
            <a:off x="7472363" y="4456114"/>
            <a:ext cx="3073400" cy="1190625"/>
          </a:xfrm>
          <a:prstGeom prst="rect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000000"/>
                </a:solidFill>
              </a:rPr>
              <a:t>Don’t forget!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000000"/>
                </a:solidFill>
              </a:rPr>
              <a:t>This is the work Homer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000000"/>
                </a:solidFill>
              </a:rPr>
              <a:t>Is trying to do!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000000"/>
                </a:solidFill>
              </a:rPr>
              <a:t>= Lift the box this distance</a:t>
            </a:r>
          </a:p>
        </p:txBody>
      </p:sp>
      <p:sp>
        <p:nvSpPr>
          <p:cNvPr id="106540" name="Text Box 44"/>
          <p:cNvSpPr txBox="1">
            <a:spLocks noChangeArrowheads="1"/>
          </p:cNvSpPr>
          <p:nvPr/>
        </p:nvSpPr>
        <p:spPr bwMode="auto">
          <a:xfrm>
            <a:off x="1568450" y="5521325"/>
            <a:ext cx="6026150" cy="641350"/>
          </a:xfrm>
          <a:prstGeom prst="rect">
            <a:avLst/>
          </a:prstGeom>
          <a:solidFill>
            <a:srgbClr val="00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000000"/>
                </a:solidFill>
              </a:rPr>
              <a:t>Now you would have to ask when a machine this size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000000"/>
                </a:solidFill>
              </a:rPr>
              <a:t>would be worth the effort to make it</a:t>
            </a:r>
          </a:p>
        </p:txBody>
      </p:sp>
      <p:sp>
        <p:nvSpPr>
          <p:cNvPr id="106541" name="Text Box 45"/>
          <p:cNvSpPr txBox="1">
            <a:spLocks noChangeArrowheads="1"/>
          </p:cNvSpPr>
          <p:nvPr/>
        </p:nvSpPr>
        <p:spPr bwMode="auto">
          <a:xfrm>
            <a:off x="2574925" y="6194425"/>
            <a:ext cx="3841750" cy="641350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000000"/>
                </a:solidFill>
              </a:rPr>
              <a:t>Maybe if there were a lot of boxes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000000"/>
                </a:solidFill>
              </a:rPr>
              <a:t> to lift = more work to do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106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6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4" dur="500" fill="hold"/>
                                        <p:tgtEl>
                                          <p:spTgt spid="1065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6" dur="5000" fill="hold"/>
                                        <p:tgtEl>
                                          <p:spTgt spid="10650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8" dur="5000" fill="hold"/>
                                        <p:tgtEl>
                                          <p:spTgt spid="10650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500" fill="hold"/>
                                        <p:tgtEl>
                                          <p:spTgt spid="1065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500" fill="hold"/>
                                        <p:tgtEl>
                                          <p:spTgt spid="1065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24" dur="5000" fill="hold"/>
                                        <p:tgtEl>
                                          <p:spTgt spid="1065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26" dur="500" fill="hold"/>
                                        <p:tgtEl>
                                          <p:spTgt spid="1065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1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659 -0.16783 C -0.04193 -0.16783 -0.00521 -0.09283 -0.00521 0.00046 C -0.00521 0.09328 -0.04193 0.16898 -0.08659 0.16898 C -0.13138 0.16898 -0.16771 0.09328 -0.16771 0.00046 C -0.16771 -0.09283 -0.13138 -0.16783 -0.08659 -0.16783 Z " pathEditMode="relative" rAng="0" ptsTypes="AAAAA">
                                      <p:cBhvr>
                                        <p:cTn id="28" dur="5000" fill="hold"/>
                                        <p:tgtEl>
                                          <p:spTgt spid="1065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16829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56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1.85185E-6 L 0.4099 -0.15393 " pathEditMode="relative" rAng="0" ptsTypes="AA">
                                      <p:cBhvr>
                                        <p:cTn id="30" dur="5000" fill="hold"/>
                                        <p:tgtEl>
                                          <p:spTgt spid="1065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495" y="-77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2" presetID="42" presetClass="pat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099 -0.15393 L 0.4099 0.02199 " pathEditMode="relative" rAng="0" ptsTypes="AA">
                                      <p:cBhvr>
                                        <p:cTn id="33" dur="500" fill="hold"/>
                                        <p:tgtEl>
                                          <p:spTgt spid="1065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796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8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Rot by="720000">
                                      <p:cBhvr>
                                        <p:cTn id="35" dur="2000" fill="hold"/>
                                        <p:tgtEl>
                                          <p:spTgt spid="1065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7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65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65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65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65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65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65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6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521" grpId="0" animBg="1"/>
      <p:bldP spid="106520" grpId="0" animBg="1"/>
      <p:bldP spid="106502" grpId="0" animBg="1"/>
      <p:bldP spid="106507" grpId="0" animBg="1"/>
      <p:bldP spid="106508" grpId="0" animBg="1"/>
      <p:bldP spid="106510" grpId="0" animBg="1"/>
      <p:bldP spid="106511" grpId="0" animBg="1"/>
      <p:bldP spid="106519" grpId="0" animBg="1"/>
      <p:bldP spid="106532" grpId="0" animBg="1"/>
      <p:bldP spid="106532" grpId="1" animBg="1"/>
      <p:bldP spid="106532" grpId="2" animBg="1"/>
      <p:bldP spid="106536" grpId="0" animBg="1"/>
      <p:bldP spid="106538" grpId="0" animBg="1"/>
      <p:bldP spid="106540" grpId="0" animBg="1"/>
      <p:bldP spid="10654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>
          <a:gsLst>
            <a:gs pos="0">
              <a:srgbClr val="FFC000"/>
            </a:gs>
            <a:gs pos="100000">
              <a:schemeClr val="accent1">
                <a:gamma/>
                <a:tint val="19216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3187" name="Rectangle 3"/>
              <p:cNvSpPr>
                <a:spLocks noGrp="1" noRot="1" noChangeArrowheads="1"/>
              </p:cNvSpPr>
              <p:nvPr>
                <p:ph type="body" sz="half" idx="1"/>
              </p:nvPr>
            </p:nvSpPr>
            <p:spPr>
              <a:xfrm>
                <a:off x="480631" y="2415489"/>
                <a:ext cx="5878605" cy="3611241"/>
              </a:xfrm>
            </p:spPr>
            <p:txBody>
              <a:bodyPr/>
              <a:lstStyle/>
              <a:p>
                <a:pPr eaLnBrk="1" hangingPunct="1">
                  <a:buFont typeface="Wingdings" pitchFamily="64" charset="2"/>
                  <a:buChar char="§"/>
                  <a:defRPr/>
                </a:pPr>
                <a:r>
                  <a:rPr lang="en-US" dirty="0"/>
                  <a:t>Ideal (IMA)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𝑟𝑎𝑑𝑖𝑢𝑠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𝑜𝑓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𝑤h𝑒𝑒𝑙</m:t>
                        </m:r>
                      </m:num>
                      <m:den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𝑟𝑎𝑑𝑖𝑢𝑠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𝑜𝑓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𝑎𝑥𝑙𝑒</m:t>
                        </m:r>
                      </m:den>
                    </m:f>
                  </m:oMath>
                </a14:m>
                <a:endParaRPr lang="en-US" i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 eaLnBrk="1" hangingPunct="1">
                  <a:buNone/>
                  <a:defRPr/>
                </a:pPr>
                <a:endParaRPr lang="en-US" sz="1200" dirty="0"/>
              </a:p>
              <a:p>
                <a:pPr eaLnBrk="1" hangingPunct="1">
                  <a:buFont typeface="Wingdings" panose="05000000000000000000" pitchFamily="2" charset="2"/>
                  <a:buChar char="§"/>
                  <a:defRPr/>
                </a:pPr>
                <a:endParaRPr lang="en-US" dirty="0"/>
              </a:p>
              <a:p>
                <a:pPr eaLnBrk="1" hangingPunct="1">
                  <a:buFont typeface="Wingdings" panose="05000000000000000000" pitchFamily="2" charset="2"/>
                  <a:buChar char="§"/>
                  <a:defRPr/>
                </a:pPr>
                <a:r>
                  <a:rPr lang="en-US" dirty="0"/>
                  <a:t>Actual (AMA)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𝑂𝑢𝑡𝑝𝑢𝑡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𝐹𝑜𝑟𝑐𝑒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𝐼𝑛𝑝𝑢𝑡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𝐹𝑜𝑟𝑐𝑒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9318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480631" y="2415489"/>
                <a:ext cx="5878605" cy="3611241"/>
              </a:xfrm>
              <a:blipFill rotWithShape="0">
                <a:blip r:embed="rId3"/>
                <a:stretch>
                  <a:fillRect l="-23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2"/>
          <p:cNvSpPr>
            <a:spLocks noGrp="1" noRot="1" noChangeArrowheads="1"/>
          </p:cNvSpPr>
          <p:nvPr>
            <p:ph type="title"/>
          </p:nvPr>
        </p:nvSpPr>
        <p:spPr>
          <a:solidFill>
            <a:srgbClr val="3333CC"/>
          </a:solidFill>
        </p:spPr>
        <p:txBody>
          <a:bodyPr/>
          <a:lstStyle/>
          <a:p>
            <a:pPr eaLnBrk="1" hangingPunct="1">
              <a:defRPr/>
            </a:pPr>
            <a:r>
              <a:rPr lang="en-US" dirty="0">
                <a:solidFill>
                  <a:schemeClr val="bg1"/>
                </a:solidFill>
                <a:latin typeface="Engravers MT" panose="02090707080505020304" pitchFamily="18" charset="0"/>
              </a:rPr>
              <a:t>Mechanical Advantage</a:t>
            </a:r>
            <a:br>
              <a:rPr lang="en-US" dirty="0">
                <a:solidFill>
                  <a:schemeClr val="bg1"/>
                </a:solidFill>
                <a:latin typeface="Engravers MT" panose="02090707080505020304" pitchFamily="18" charset="0"/>
              </a:rPr>
            </a:br>
            <a:r>
              <a:rPr lang="en-US" dirty="0">
                <a:solidFill>
                  <a:schemeClr val="bg1"/>
                </a:solidFill>
                <a:latin typeface="Engravers MT" panose="02090707080505020304" pitchFamily="18" charset="0"/>
              </a:rPr>
              <a:t>Wheel and Axle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2277" y="2125609"/>
            <a:ext cx="3490550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23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93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87" grpId="0" build="p" autoUpdateAnimBg="0"/>
      <p:bldP spid="7" grpId="0" animBg="1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>
          <a:gsLst>
            <a:gs pos="0">
              <a:srgbClr val="FFC000"/>
            </a:gs>
            <a:gs pos="100000">
              <a:schemeClr val="accent1">
                <a:gamma/>
                <a:tint val="19216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2" name="Rectangle 4"/>
          <p:cNvSpPr>
            <a:spLocks noGrp="1" noRot="1" noChangeArrowheads="1"/>
          </p:cNvSpPr>
          <p:nvPr>
            <p:ph type="body" sz="half" idx="2"/>
          </p:nvPr>
        </p:nvSpPr>
        <p:spPr>
          <a:xfrm>
            <a:off x="818718" y="2057400"/>
            <a:ext cx="3925887" cy="4191000"/>
          </a:xfrm>
        </p:spPr>
        <p:txBody>
          <a:bodyPr/>
          <a:lstStyle/>
          <a:p>
            <a:pPr eaLnBrk="1" hangingPunct="1">
              <a:buFont typeface="Wingdings" pitchFamily="64" charset="2"/>
              <a:buChar char="§"/>
              <a:defRPr/>
            </a:pPr>
            <a:r>
              <a:rPr lang="en-US" sz="2800" dirty="0"/>
              <a:t>A chain, belt , or rope wrapped around a wheel.</a:t>
            </a:r>
          </a:p>
          <a:p>
            <a:pPr eaLnBrk="1" hangingPunct="1">
              <a:buFont typeface="Wingdings" pitchFamily="64" charset="2"/>
              <a:buChar char="§"/>
              <a:defRPr/>
            </a:pPr>
            <a:r>
              <a:rPr lang="en-US" sz="2800" dirty="0"/>
              <a:t>Can either change the direction or the amount of effort force</a:t>
            </a:r>
          </a:p>
          <a:p>
            <a:pPr eaLnBrk="1" hangingPunct="1">
              <a:buFont typeface="Wingdings" pitchFamily="64" charset="2"/>
              <a:buChar char="§"/>
              <a:defRPr/>
            </a:pPr>
            <a:r>
              <a:rPr lang="en-US" sz="2800" dirty="0"/>
              <a:t>Ex. Flag pole, blinds, stage curtain</a:t>
            </a:r>
          </a:p>
        </p:txBody>
      </p:sp>
      <p:pic>
        <p:nvPicPr>
          <p:cNvPr id="94216" name="Picture 8" descr="j0259652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735292" y="1905000"/>
            <a:ext cx="2689225" cy="4191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4219" name="Picture 11" descr="j021516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8692" y="2182091"/>
            <a:ext cx="2792413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"/>
          <p:cNvSpPr>
            <a:spLocks noGrp="1" noRot="1" noChangeArrowheads="1"/>
          </p:cNvSpPr>
          <p:nvPr>
            <p:ph type="title"/>
          </p:nvPr>
        </p:nvSpPr>
        <p:spPr>
          <a:solidFill>
            <a:srgbClr val="3333CC"/>
          </a:solidFill>
        </p:spPr>
        <p:txBody>
          <a:bodyPr/>
          <a:lstStyle/>
          <a:p>
            <a:pPr eaLnBrk="1" hangingPunct="1">
              <a:defRPr/>
            </a:pPr>
            <a:r>
              <a:rPr lang="en-US" dirty="0">
                <a:solidFill>
                  <a:schemeClr val="bg1"/>
                </a:solidFill>
                <a:latin typeface="Engravers MT" panose="02090707080505020304" pitchFamily="18" charset="0"/>
              </a:rPr>
              <a:t>Pulleys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42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42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42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42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42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42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42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42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4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4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12" grpId="0" build="p"/>
      <p:bldP spid="7" grpId="0" animBg="1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>
          <a:gsLst>
            <a:gs pos="0">
              <a:srgbClr val="FFC000"/>
            </a:gs>
            <a:gs pos="100000">
              <a:schemeClr val="accent1">
                <a:gamma/>
                <a:tint val="19216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9" name="Rectangle 3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561100" y="1676400"/>
            <a:ext cx="3913911" cy="4959927"/>
          </a:xfrm>
        </p:spPr>
        <p:txBody>
          <a:bodyPr/>
          <a:lstStyle/>
          <a:p>
            <a:pPr marL="0" indent="0" algn="ctr" eaLnBrk="1" hangingPunct="1">
              <a:buNone/>
              <a:defRPr/>
            </a:pPr>
            <a:r>
              <a:rPr lang="en-US" sz="3200" u="sng" dirty="0">
                <a:latin typeface="Times New Roman" pitchFamily="64" charset="0"/>
              </a:rPr>
              <a:t>FIXED</a:t>
            </a:r>
          </a:p>
          <a:p>
            <a:pPr eaLnBrk="1" hangingPunct="1">
              <a:buFont typeface="Wingdings" pitchFamily="64" charset="2"/>
              <a:buChar char="§"/>
              <a:defRPr/>
            </a:pPr>
            <a:r>
              <a:rPr lang="en-US" sz="3200" dirty="0">
                <a:latin typeface="Times New Roman" pitchFamily="64" charset="0"/>
              </a:rPr>
              <a:t>Can only change the direction of a force.</a:t>
            </a:r>
          </a:p>
          <a:p>
            <a:pPr eaLnBrk="1" hangingPunct="1">
              <a:buFont typeface="Wingdings" pitchFamily="64" charset="2"/>
              <a:buChar char="§"/>
              <a:defRPr/>
            </a:pPr>
            <a:r>
              <a:rPr lang="en-US" sz="3200" dirty="0">
                <a:latin typeface="Times New Roman" pitchFamily="64" charset="0"/>
              </a:rPr>
              <a:t>Does not increase the force and is attached to something that does not move</a:t>
            </a:r>
          </a:p>
          <a:p>
            <a:pPr eaLnBrk="1" hangingPunct="1">
              <a:buFont typeface="Wingdings" pitchFamily="64" charset="2"/>
              <a:buChar char="§"/>
              <a:defRPr/>
            </a:pPr>
            <a:r>
              <a:rPr lang="en-US" sz="3200" dirty="0">
                <a:latin typeface="Times New Roman" pitchFamily="64" charset="0"/>
              </a:rPr>
              <a:t>MA = 1</a:t>
            </a:r>
          </a:p>
        </p:txBody>
      </p:sp>
      <p:sp>
        <p:nvSpPr>
          <p:cNvPr id="96260" name="Rectangle 4"/>
          <p:cNvSpPr>
            <a:spLocks noGrp="1" noRot="1" noChangeArrowheads="1"/>
          </p:cNvSpPr>
          <p:nvPr>
            <p:ph type="body" sz="half" idx="2"/>
          </p:nvPr>
        </p:nvSpPr>
        <p:spPr>
          <a:xfrm>
            <a:off x="4711843" y="1711030"/>
            <a:ext cx="3434624" cy="4925297"/>
          </a:xfrm>
        </p:spPr>
        <p:txBody>
          <a:bodyPr/>
          <a:lstStyle/>
          <a:p>
            <a:pPr marL="0" indent="0" algn="ctr" eaLnBrk="1" hangingPunct="1">
              <a:buNone/>
              <a:defRPr/>
            </a:pPr>
            <a:r>
              <a:rPr lang="en-US" sz="3200" u="sng" dirty="0">
                <a:latin typeface="Times New Roman" pitchFamily="64" charset="0"/>
              </a:rPr>
              <a:t>MOVABLE</a:t>
            </a:r>
          </a:p>
          <a:p>
            <a:pPr eaLnBrk="1" hangingPunct="1">
              <a:buFont typeface="Wingdings" pitchFamily="64" charset="2"/>
              <a:buChar char="§"/>
              <a:defRPr/>
            </a:pPr>
            <a:r>
              <a:rPr lang="en-US" dirty="0">
                <a:latin typeface="Times New Roman" pitchFamily="64" charset="0"/>
              </a:rPr>
              <a:t>Can multiply an effort force, but cannot change direction</a:t>
            </a:r>
          </a:p>
          <a:p>
            <a:pPr eaLnBrk="1" hangingPunct="1">
              <a:buFont typeface="Wingdings" pitchFamily="64" charset="2"/>
              <a:buChar char="§"/>
              <a:defRPr/>
            </a:pPr>
            <a:r>
              <a:rPr lang="en-US" dirty="0">
                <a:latin typeface="Times New Roman" pitchFamily="64" charset="0"/>
              </a:rPr>
              <a:t>Causes input force over a greater distance.</a:t>
            </a:r>
          </a:p>
          <a:p>
            <a:pPr eaLnBrk="1" hangingPunct="1">
              <a:buFont typeface="Wingdings" pitchFamily="64" charset="2"/>
              <a:buChar char="§"/>
              <a:defRPr/>
            </a:pPr>
            <a:r>
              <a:rPr lang="en-US" dirty="0">
                <a:latin typeface="Times New Roman" pitchFamily="64" charset="0"/>
              </a:rPr>
              <a:t>Attached to the object being moved</a:t>
            </a:r>
          </a:p>
          <a:p>
            <a:pPr eaLnBrk="1" hangingPunct="1">
              <a:buFont typeface="Wingdings" pitchFamily="64" charset="2"/>
              <a:buChar char="§"/>
              <a:defRPr/>
            </a:pPr>
            <a:r>
              <a:rPr lang="en-US" dirty="0">
                <a:latin typeface="Times New Roman" pitchFamily="64" charset="0"/>
              </a:rPr>
              <a:t>MA = 2</a:t>
            </a:r>
          </a:p>
          <a:p>
            <a:pPr eaLnBrk="1" hangingPunct="1">
              <a:buFont typeface="Wingdings" pitchFamily="64" charset="2"/>
              <a:buChar char="§"/>
              <a:defRPr/>
            </a:pPr>
            <a:endParaRPr lang="en-US" dirty="0">
              <a:latin typeface="Times New Roman" pitchFamily="64" charset="0"/>
            </a:endParaRPr>
          </a:p>
        </p:txBody>
      </p:sp>
      <p:sp>
        <p:nvSpPr>
          <p:cNvPr id="7" name="Rectangle 2"/>
          <p:cNvSpPr>
            <a:spLocks noGrp="1" noRot="1" noChangeArrowheads="1"/>
          </p:cNvSpPr>
          <p:nvPr>
            <p:ph type="title"/>
          </p:nvPr>
        </p:nvSpPr>
        <p:spPr>
          <a:solidFill>
            <a:srgbClr val="3333CC"/>
          </a:solidFill>
        </p:spPr>
        <p:txBody>
          <a:bodyPr/>
          <a:lstStyle/>
          <a:p>
            <a:pPr eaLnBrk="1" hangingPunct="1">
              <a:defRPr/>
            </a:pPr>
            <a:r>
              <a:rPr lang="en-US" dirty="0">
                <a:solidFill>
                  <a:schemeClr val="bg1"/>
                </a:solidFill>
                <a:latin typeface="Engravers MT" panose="02090707080505020304" pitchFamily="18" charset="0"/>
              </a:rPr>
              <a:t>Pulley Types</a:t>
            </a:r>
          </a:p>
        </p:txBody>
      </p:sp>
      <p:sp>
        <p:nvSpPr>
          <p:cNvPr id="8" name="Rectangle 4"/>
          <p:cNvSpPr txBox="1">
            <a:spLocks noRot="1" noChangeArrowheads="1"/>
          </p:cNvSpPr>
          <p:nvPr/>
        </p:nvSpPr>
        <p:spPr bwMode="auto">
          <a:xfrm>
            <a:off x="8355595" y="1676400"/>
            <a:ext cx="3434624" cy="49252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Tx/>
              <a:buNone/>
              <a:defRPr/>
            </a:pPr>
            <a:r>
              <a:rPr lang="en-US" sz="3200" u="sng" dirty="0">
                <a:latin typeface="Times New Roman" pitchFamily="64" charset="0"/>
              </a:rPr>
              <a:t>Block and Tackle</a:t>
            </a:r>
          </a:p>
          <a:p>
            <a:pPr>
              <a:buFont typeface="Wingdings" pitchFamily="64" charset="2"/>
              <a:buChar char="§"/>
              <a:defRPr/>
            </a:pPr>
            <a:r>
              <a:rPr lang="en-US" sz="3200" dirty="0">
                <a:latin typeface="Times New Roman" pitchFamily="64" charset="0"/>
              </a:rPr>
              <a:t>Fixed pulley and movable pulley used together.</a:t>
            </a:r>
          </a:p>
          <a:p>
            <a:pPr>
              <a:buFont typeface="Wingdings" pitchFamily="64" charset="2"/>
              <a:buChar char="§"/>
              <a:defRPr/>
            </a:pPr>
            <a:r>
              <a:rPr lang="en-US" sz="3200" dirty="0">
                <a:latin typeface="Times New Roman" pitchFamily="64" charset="0"/>
              </a:rPr>
              <a:t>Can have large MA if several pulleys used together.</a:t>
            </a:r>
          </a:p>
          <a:p>
            <a:pPr>
              <a:buFont typeface="Wingdings" pitchFamily="64" charset="2"/>
              <a:buChar char="§"/>
              <a:defRPr/>
            </a:pPr>
            <a:r>
              <a:rPr lang="en-US" sz="3200">
                <a:latin typeface="Times New Roman" pitchFamily="64" charset="0"/>
              </a:rPr>
              <a:t>MA = &gt; 2</a:t>
            </a:r>
            <a:endParaRPr lang="en-US" sz="3200" dirty="0">
              <a:latin typeface="Times New Roman" pitchFamily="64" charset="0"/>
            </a:endParaRPr>
          </a:p>
          <a:p>
            <a:pPr>
              <a:buFont typeface="Wingdings" pitchFamily="64" charset="2"/>
              <a:buChar char="§"/>
              <a:defRPr/>
            </a:pPr>
            <a:endParaRPr lang="en-US" sz="3200" dirty="0">
              <a:latin typeface="Times New Roman" pitchFamily="6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6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6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62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62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62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62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62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62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62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62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62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62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62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62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62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62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962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962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59" grpId="0" build="p"/>
      <p:bldP spid="96260" grpId="0" build="p"/>
      <p:bldP spid="7" grpId="0" animBg="1" autoUpdateAnimBg="0"/>
      <p:bldP spid="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000"/>
            </a:gs>
            <a:gs pos="100000">
              <a:schemeClr val="accent1">
                <a:gamma/>
                <a:tint val="19216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88" name="Rectangle 40"/>
          <p:cNvSpPr>
            <a:spLocks noChangeArrowheads="1"/>
          </p:cNvSpPr>
          <p:nvPr/>
        </p:nvSpPr>
        <p:spPr bwMode="auto">
          <a:xfrm>
            <a:off x="7907338" y="3502026"/>
            <a:ext cx="925512" cy="887413"/>
          </a:xfrm>
          <a:prstGeom prst="rect">
            <a:avLst/>
          </a:prstGeom>
          <a:solidFill>
            <a:srgbClr val="993300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000000"/>
              </a:solidFill>
            </a:endParaRPr>
          </a:p>
        </p:txBody>
      </p:sp>
      <p:sp>
        <p:nvSpPr>
          <p:cNvPr id="104487" name="Rectangle 39"/>
          <p:cNvSpPr>
            <a:spLocks noChangeArrowheads="1"/>
          </p:cNvSpPr>
          <p:nvPr/>
        </p:nvSpPr>
        <p:spPr bwMode="auto">
          <a:xfrm>
            <a:off x="6915151" y="3473451"/>
            <a:ext cx="925513" cy="887413"/>
          </a:xfrm>
          <a:prstGeom prst="rect">
            <a:avLst/>
          </a:prstGeom>
          <a:solidFill>
            <a:srgbClr val="993300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000000"/>
              </a:solidFill>
            </a:endParaRPr>
          </a:p>
        </p:txBody>
      </p:sp>
      <p:sp>
        <p:nvSpPr>
          <p:cNvPr id="104484" name="Rectangle 36"/>
          <p:cNvSpPr>
            <a:spLocks noChangeArrowheads="1"/>
          </p:cNvSpPr>
          <p:nvPr/>
        </p:nvSpPr>
        <p:spPr bwMode="auto">
          <a:xfrm>
            <a:off x="7262813" y="4460876"/>
            <a:ext cx="925512" cy="887413"/>
          </a:xfrm>
          <a:prstGeom prst="rect">
            <a:avLst/>
          </a:prstGeom>
          <a:solidFill>
            <a:srgbClr val="993300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000000"/>
              </a:solidFill>
            </a:endParaRPr>
          </a:p>
        </p:txBody>
      </p:sp>
      <p:sp>
        <p:nvSpPr>
          <p:cNvPr id="104479" name="Rectangle 31"/>
          <p:cNvSpPr>
            <a:spLocks noChangeArrowheads="1"/>
          </p:cNvSpPr>
          <p:nvPr/>
        </p:nvSpPr>
        <p:spPr bwMode="auto">
          <a:xfrm>
            <a:off x="7829551" y="5354638"/>
            <a:ext cx="925513" cy="887412"/>
          </a:xfrm>
          <a:prstGeom prst="rect">
            <a:avLst/>
          </a:prstGeom>
          <a:solidFill>
            <a:srgbClr val="993300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000000"/>
              </a:solidFill>
            </a:endParaRPr>
          </a:p>
        </p:txBody>
      </p:sp>
      <p:sp>
        <p:nvSpPr>
          <p:cNvPr id="104483" name="Rectangle 35"/>
          <p:cNvSpPr>
            <a:spLocks noChangeArrowheads="1"/>
          </p:cNvSpPr>
          <p:nvPr/>
        </p:nvSpPr>
        <p:spPr bwMode="auto">
          <a:xfrm>
            <a:off x="6818313" y="5346701"/>
            <a:ext cx="925512" cy="887413"/>
          </a:xfrm>
          <a:prstGeom prst="rect">
            <a:avLst/>
          </a:prstGeom>
          <a:solidFill>
            <a:srgbClr val="993300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000000"/>
              </a:solidFill>
            </a:endParaRPr>
          </a:p>
        </p:txBody>
      </p:sp>
      <p:sp>
        <p:nvSpPr>
          <p:cNvPr id="104481" name="Rectangle 33"/>
          <p:cNvSpPr>
            <a:spLocks noChangeArrowheads="1"/>
          </p:cNvSpPr>
          <p:nvPr/>
        </p:nvSpPr>
        <p:spPr bwMode="auto">
          <a:xfrm>
            <a:off x="8253413" y="4427538"/>
            <a:ext cx="925512" cy="887412"/>
          </a:xfrm>
          <a:prstGeom prst="rect">
            <a:avLst/>
          </a:prstGeom>
          <a:solidFill>
            <a:srgbClr val="993300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000000"/>
              </a:solidFill>
            </a:endParaRPr>
          </a:p>
        </p:txBody>
      </p:sp>
      <p:sp>
        <p:nvSpPr>
          <p:cNvPr id="104472" name="Rectangle 24"/>
          <p:cNvSpPr>
            <a:spLocks noChangeArrowheads="1"/>
          </p:cNvSpPr>
          <p:nvPr/>
        </p:nvSpPr>
        <p:spPr bwMode="auto">
          <a:xfrm rot="16200000">
            <a:off x="4083844" y="3066256"/>
            <a:ext cx="3295650" cy="1462088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en-US" b="1">
              <a:solidFill>
                <a:srgbClr val="000000"/>
              </a:solidFill>
            </a:endParaRPr>
          </a:p>
        </p:txBody>
      </p:sp>
      <p:sp>
        <p:nvSpPr>
          <p:cNvPr id="104474" name="Line 26"/>
          <p:cNvSpPr>
            <a:spLocks noChangeShapeType="1"/>
          </p:cNvSpPr>
          <p:nvPr/>
        </p:nvSpPr>
        <p:spPr bwMode="auto">
          <a:xfrm flipV="1">
            <a:off x="5537200" y="3325813"/>
            <a:ext cx="0" cy="1917700"/>
          </a:xfrm>
          <a:prstGeom prst="line">
            <a:avLst/>
          </a:prstGeom>
          <a:noFill/>
          <a:ln w="76200">
            <a:solidFill>
              <a:srgbClr val="99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000000"/>
              </a:solidFill>
            </a:endParaRPr>
          </a:p>
        </p:txBody>
      </p:sp>
      <p:sp>
        <p:nvSpPr>
          <p:cNvPr id="104471" name="Rectangle 23"/>
          <p:cNvSpPr>
            <a:spLocks noChangeArrowheads="1"/>
          </p:cNvSpPr>
          <p:nvPr/>
        </p:nvSpPr>
        <p:spPr bwMode="auto">
          <a:xfrm rot="-3495265">
            <a:off x="2228256" y="3210259"/>
            <a:ext cx="3597275" cy="906462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000000"/>
                </a:solidFill>
              </a:rPr>
              <a:t>Input Work (Effort Side)</a:t>
            </a:r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title"/>
          </p:nvPr>
        </p:nvSpPr>
        <p:spPr>
          <a:solidFill>
            <a:srgbClr val="3333CC"/>
          </a:solidFill>
        </p:spPr>
        <p:txBody>
          <a:bodyPr/>
          <a:lstStyle/>
          <a:p>
            <a:r>
              <a:rPr lang="en-US" altLang="en-US">
                <a:solidFill>
                  <a:schemeClr val="bg1"/>
                </a:solidFill>
                <a:latin typeface="Rockwell Extra Bold" panose="02060903040505020403" pitchFamily="18" charset="0"/>
              </a:rPr>
              <a:t>Pulleys</a:t>
            </a:r>
          </a:p>
        </p:txBody>
      </p:sp>
      <p:sp>
        <p:nvSpPr>
          <p:cNvPr id="104452" name="Line 4"/>
          <p:cNvSpPr>
            <a:spLocks noChangeShapeType="1"/>
          </p:cNvSpPr>
          <p:nvPr/>
        </p:nvSpPr>
        <p:spPr bwMode="auto">
          <a:xfrm flipV="1">
            <a:off x="5532438" y="2095500"/>
            <a:ext cx="0" cy="1917700"/>
          </a:xfrm>
          <a:prstGeom prst="line">
            <a:avLst/>
          </a:prstGeom>
          <a:noFill/>
          <a:ln w="76200">
            <a:solidFill>
              <a:srgbClr val="99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000000"/>
              </a:solidFill>
            </a:endParaRPr>
          </a:p>
        </p:txBody>
      </p:sp>
      <p:sp>
        <p:nvSpPr>
          <p:cNvPr id="104453" name="Line 5"/>
          <p:cNvSpPr>
            <a:spLocks noChangeShapeType="1"/>
          </p:cNvSpPr>
          <p:nvPr/>
        </p:nvSpPr>
        <p:spPr bwMode="auto">
          <a:xfrm flipH="1">
            <a:off x="3452814" y="1895475"/>
            <a:ext cx="1565275" cy="2490788"/>
          </a:xfrm>
          <a:prstGeom prst="line">
            <a:avLst/>
          </a:prstGeom>
          <a:noFill/>
          <a:ln w="76200">
            <a:solidFill>
              <a:srgbClr val="99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000000"/>
              </a:solidFill>
            </a:endParaRPr>
          </a:p>
        </p:txBody>
      </p:sp>
      <p:sp>
        <p:nvSpPr>
          <p:cNvPr id="104475" name="Line 27"/>
          <p:cNvSpPr>
            <a:spLocks noChangeShapeType="1"/>
          </p:cNvSpPr>
          <p:nvPr/>
        </p:nvSpPr>
        <p:spPr bwMode="auto">
          <a:xfrm flipV="1">
            <a:off x="3881439" y="1973264"/>
            <a:ext cx="1089025" cy="1730375"/>
          </a:xfrm>
          <a:prstGeom prst="line">
            <a:avLst/>
          </a:prstGeom>
          <a:noFill/>
          <a:ln w="76200">
            <a:solidFill>
              <a:srgbClr val="99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000000"/>
              </a:solidFill>
            </a:endParaRPr>
          </a:p>
        </p:txBody>
      </p:sp>
      <p:sp>
        <p:nvSpPr>
          <p:cNvPr id="104473" name="Text Box 25"/>
          <p:cNvSpPr txBox="1">
            <a:spLocks noChangeArrowheads="1"/>
          </p:cNvSpPr>
          <p:nvPr/>
        </p:nvSpPr>
        <p:spPr bwMode="auto">
          <a:xfrm rot="16200000">
            <a:off x="5120482" y="3488532"/>
            <a:ext cx="2203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000000"/>
                </a:solidFill>
              </a:rPr>
              <a:t>Output (work side)</a:t>
            </a:r>
          </a:p>
        </p:txBody>
      </p:sp>
      <p:sp>
        <p:nvSpPr>
          <p:cNvPr id="104454" name="Oval 6" descr="Trellis"/>
          <p:cNvSpPr>
            <a:spLocks noChangeArrowheads="1"/>
          </p:cNvSpPr>
          <p:nvPr/>
        </p:nvSpPr>
        <p:spPr bwMode="auto">
          <a:xfrm>
            <a:off x="4867276" y="1733551"/>
            <a:ext cx="714375" cy="714375"/>
          </a:xfrm>
          <a:prstGeom prst="ellipse">
            <a:avLst/>
          </a:prstGeom>
          <a:pattFill prst="trellis">
            <a:fgClr>
              <a:srgbClr val="333333"/>
            </a:fgClr>
            <a:bgClr>
              <a:schemeClr val="bg1"/>
            </a:bgClr>
          </a:patt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000000"/>
              </a:solidFill>
            </a:endParaRPr>
          </a:p>
        </p:txBody>
      </p:sp>
      <p:sp>
        <p:nvSpPr>
          <p:cNvPr id="104455" name="Oval 7"/>
          <p:cNvSpPr>
            <a:spLocks noChangeArrowheads="1"/>
          </p:cNvSpPr>
          <p:nvPr/>
        </p:nvSpPr>
        <p:spPr bwMode="auto">
          <a:xfrm>
            <a:off x="5111751" y="1971676"/>
            <a:ext cx="238125" cy="238125"/>
          </a:xfrm>
          <a:prstGeom prst="ellipse">
            <a:avLst/>
          </a:prstGeom>
          <a:solidFill>
            <a:srgbClr val="33333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000000"/>
              </a:solidFill>
            </a:endParaRPr>
          </a:p>
        </p:txBody>
      </p:sp>
      <p:pic>
        <p:nvPicPr>
          <p:cNvPr id="104476" name="Picture 28" descr="0068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8013" y="4210050"/>
            <a:ext cx="939800" cy="2300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477" name="Rectangle 29"/>
          <p:cNvSpPr>
            <a:spLocks noChangeArrowheads="1"/>
          </p:cNvSpPr>
          <p:nvPr/>
        </p:nvSpPr>
        <p:spPr bwMode="auto">
          <a:xfrm>
            <a:off x="5080001" y="4746626"/>
            <a:ext cx="925513" cy="887413"/>
          </a:xfrm>
          <a:prstGeom prst="rect">
            <a:avLst/>
          </a:prstGeom>
          <a:solidFill>
            <a:srgbClr val="993300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000000"/>
              </a:solidFill>
            </a:endParaRPr>
          </a:p>
        </p:txBody>
      </p:sp>
      <p:sp>
        <p:nvSpPr>
          <p:cNvPr id="104478" name="Rectangle 30"/>
          <p:cNvSpPr>
            <a:spLocks noChangeArrowheads="1"/>
          </p:cNvSpPr>
          <p:nvPr/>
        </p:nvSpPr>
        <p:spPr bwMode="auto">
          <a:xfrm>
            <a:off x="9742488" y="5337176"/>
            <a:ext cx="925512" cy="887413"/>
          </a:xfrm>
          <a:prstGeom prst="rect">
            <a:avLst/>
          </a:prstGeom>
          <a:solidFill>
            <a:srgbClr val="993300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000000"/>
              </a:solidFill>
            </a:endParaRPr>
          </a:p>
        </p:txBody>
      </p:sp>
      <p:sp>
        <p:nvSpPr>
          <p:cNvPr id="104480" name="Rectangle 32"/>
          <p:cNvSpPr>
            <a:spLocks noChangeArrowheads="1"/>
          </p:cNvSpPr>
          <p:nvPr/>
        </p:nvSpPr>
        <p:spPr bwMode="auto">
          <a:xfrm>
            <a:off x="8821738" y="5334001"/>
            <a:ext cx="925512" cy="887413"/>
          </a:xfrm>
          <a:prstGeom prst="rect">
            <a:avLst/>
          </a:prstGeom>
          <a:solidFill>
            <a:srgbClr val="993300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000000"/>
              </a:solidFill>
            </a:endParaRPr>
          </a:p>
        </p:txBody>
      </p:sp>
      <p:sp>
        <p:nvSpPr>
          <p:cNvPr id="104482" name="Rectangle 34"/>
          <p:cNvSpPr>
            <a:spLocks noChangeArrowheads="1"/>
          </p:cNvSpPr>
          <p:nvPr/>
        </p:nvSpPr>
        <p:spPr bwMode="auto">
          <a:xfrm>
            <a:off x="9259888" y="4402138"/>
            <a:ext cx="925512" cy="887412"/>
          </a:xfrm>
          <a:prstGeom prst="rect">
            <a:avLst/>
          </a:prstGeom>
          <a:solidFill>
            <a:srgbClr val="993300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000000"/>
              </a:solidFill>
            </a:endParaRPr>
          </a:p>
        </p:txBody>
      </p:sp>
      <p:sp>
        <p:nvSpPr>
          <p:cNvPr id="104485" name="Rectangle 37"/>
          <p:cNvSpPr>
            <a:spLocks noChangeArrowheads="1"/>
          </p:cNvSpPr>
          <p:nvPr/>
        </p:nvSpPr>
        <p:spPr bwMode="auto">
          <a:xfrm>
            <a:off x="8890001" y="3521076"/>
            <a:ext cx="925513" cy="887413"/>
          </a:xfrm>
          <a:prstGeom prst="rect">
            <a:avLst/>
          </a:prstGeom>
          <a:solidFill>
            <a:srgbClr val="993300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000000"/>
              </a:solidFill>
            </a:endParaRPr>
          </a:p>
        </p:txBody>
      </p:sp>
      <p:sp>
        <p:nvSpPr>
          <p:cNvPr id="104486" name="Rectangle 38"/>
          <p:cNvSpPr>
            <a:spLocks noChangeArrowheads="1"/>
          </p:cNvSpPr>
          <p:nvPr/>
        </p:nvSpPr>
        <p:spPr bwMode="auto">
          <a:xfrm>
            <a:off x="8239126" y="2568576"/>
            <a:ext cx="925513" cy="887413"/>
          </a:xfrm>
          <a:prstGeom prst="rect">
            <a:avLst/>
          </a:prstGeom>
          <a:solidFill>
            <a:srgbClr val="993300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000000"/>
              </a:solidFill>
            </a:endParaRPr>
          </a:p>
        </p:txBody>
      </p:sp>
      <p:sp>
        <p:nvSpPr>
          <p:cNvPr id="104489" name="Text Box 41"/>
          <p:cNvSpPr txBox="1">
            <a:spLocks noChangeArrowheads="1"/>
          </p:cNvSpPr>
          <p:nvPr/>
        </p:nvSpPr>
        <p:spPr bwMode="auto">
          <a:xfrm>
            <a:off x="6029325" y="1473200"/>
            <a:ext cx="4552950" cy="915988"/>
          </a:xfrm>
          <a:prstGeom prst="rect">
            <a:avLst/>
          </a:prstGeom>
          <a:solidFill>
            <a:srgbClr val="FF66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000000"/>
                </a:solidFill>
              </a:rPr>
              <a:t>A pulley is a wheel with a rope wrapped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000000"/>
                </a:solidFill>
              </a:rPr>
              <a:t>around it and attached to the object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000000"/>
                </a:solidFill>
              </a:rPr>
              <a:t>you want to move.</a:t>
            </a:r>
          </a:p>
        </p:txBody>
      </p:sp>
      <p:sp>
        <p:nvSpPr>
          <p:cNvPr id="104491" name="Line 43"/>
          <p:cNvSpPr>
            <a:spLocks noChangeShapeType="1"/>
          </p:cNvSpPr>
          <p:nvPr/>
        </p:nvSpPr>
        <p:spPr bwMode="auto">
          <a:xfrm flipV="1">
            <a:off x="6643689" y="3392489"/>
            <a:ext cx="39687" cy="2782887"/>
          </a:xfrm>
          <a:prstGeom prst="line">
            <a:avLst/>
          </a:prstGeom>
          <a:noFill/>
          <a:ln w="76200">
            <a:solidFill>
              <a:srgbClr val="FF0000"/>
            </a:solidFill>
            <a:prstDash val="sysDot"/>
            <a:round/>
            <a:headEnd type="oval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000000"/>
              </a:solidFill>
            </a:endParaRPr>
          </a:p>
        </p:txBody>
      </p:sp>
      <p:sp>
        <p:nvSpPr>
          <p:cNvPr id="104492" name="Text Box 44"/>
          <p:cNvSpPr txBox="1">
            <a:spLocks noChangeArrowheads="1"/>
          </p:cNvSpPr>
          <p:nvPr/>
        </p:nvSpPr>
        <p:spPr bwMode="auto">
          <a:xfrm>
            <a:off x="6007100" y="1435101"/>
            <a:ext cx="4489450" cy="1190625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000000"/>
                </a:solidFill>
              </a:rPr>
              <a:t>When you apply a pull force to one side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000000"/>
                </a:solidFill>
              </a:rPr>
              <a:t> of the rope, the rope applies a pull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000000"/>
                </a:solidFill>
              </a:rPr>
              <a:t>force to the object side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000000"/>
                </a:solidFill>
              </a:rPr>
              <a:t>and the object gets lifted</a:t>
            </a:r>
          </a:p>
        </p:txBody>
      </p:sp>
      <p:sp>
        <p:nvSpPr>
          <p:cNvPr id="104493" name="AutoShape 45"/>
          <p:cNvSpPr>
            <a:spLocks noChangeArrowheads="1"/>
          </p:cNvSpPr>
          <p:nvPr/>
        </p:nvSpPr>
        <p:spPr bwMode="auto">
          <a:xfrm rot="7425329">
            <a:off x="2247901" y="2371726"/>
            <a:ext cx="1552575" cy="774700"/>
          </a:xfrm>
          <a:prstGeom prst="rightArrow">
            <a:avLst>
              <a:gd name="adj1" fmla="val 50000"/>
              <a:gd name="adj2" fmla="val 50102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FFFFFF"/>
                </a:solidFill>
              </a:rPr>
              <a:t>Force</a:t>
            </a:r>
          </a:p>
        </p:txBody>
      </p:sp>
      <p:sp>
        <p:nvSpPr>
          <p:cNvPr id="104494" name="AutoShape 46"/>
          <p:cNvSpPr>
            <a:spLocks noChangeArrowheads="1"/>
          </p:cNvSpPr>
          <p:nvPr/>
        </p:nvSpPr>
        <p:spPr bwMode="auto">
          <a:xfrm rot="16200000">
            <a:off x="5467350" y="4341813"/>
            <a:ext cx="1841500" cy="774700"/>
          </a:xfrm>
          <a:prstGeom prst="rightArrow">
            <a:avLst>
              <a:gd name="adj1" fmla="val 50000"/>
              <a:gd name="adj2" fmla="val 59426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FFFFFF"/>
                </a:solidFill>
              </a:rPr>
              <a:t>Force</a:t>
            </a:r>
          </a:p>
        </p:txBody>
      </p:sp>
      <p:sp>
        <p:nvSpPr>
          <p:cNvPr id="104495" name="Text Box 47"/>
          <p:cNvSpPr txBox="1">
            <a:spLocks noChangeArrowheads="1"/>
          </p:cNvSpPr>
          <p:nvPr/>
        </p:nvSpPr>
        <p:spPr bwMode="auto">
          <a:xfrm>
            <a:off x="6821488" y="4475163"/>
            <a:ext cx="2787650" cy="641350"/>
          </a:xfrm>
          <a:prstGeom prst="rect">
            <a:avLst/>
          </a:prstGeom>
          <a:solidFill>
            <a:srgbClr val="FF66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000000"/>
                </a:solidFill>
              </a:rPr>
              <a:t>Think: has the distance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000000"/>
                </a:solidFill>
              </a:rPr>
              <a:t>required changed?</a:t>
            </a:r>
          </a:p>
        </p:txBody>
      </p:sp>
      <p:sp>
        <p:nvSpPr>
          <p:cNvPr id="104496" name="Text Box 48"/>
          <p:cNvSpPr txBox="1">
            <a:spLocks noChangeArrowheads="1"/>
          </p:cNvSpPr>
          <p:nvPr/>
        </p:nvSpPr>
        <p:spPr bwMode="auto">
          <a:xfrm>
            <a:off x="1524000" y="1152525"/>
            <a:ext cx="3562350" cy="64135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FFFFFF"/>
                </a:solidFill>
              </a:rPr>
              <a:t>Which side of the pulley is the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FFFFFF"/>
                </a:solidFill>
              </a:rPr>
              <a:t> input and which is the output?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4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044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044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000"/>
                                        <p:tgtEl>
                                          <p:spTgt spid="104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04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44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44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44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4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04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04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6457E-6 L -0.0783 0.16027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1044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24" y="8002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4.57909E-6 L -0.00156 -0.21555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1044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" y="-107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3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3.7037E-7 L -0.06706 0.19259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1044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59" y="9630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46" dur="2000" fill="hold"/>
                                        <p:tgtEl>
                                          <p:spTgt spid="1044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64" presetClass="path" presetSubtype="0" accel="50000" decel="5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3.33333E-6 1.48148E-6 L -0.00144 -0.1831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1044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" y="-9167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64" presetClass="path" presetSubtype="0" accel="50000" decel="5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22222E-6 -3.50601E-6 L -0.00139 -0.19426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1044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" y="-97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4" dur="500"/>
                                        <p:tgtEl>
                                          <p:spTgt spid="1044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7" dur="500"/>
                                        <p:tgtEl>
                                          <p:spTgt spid="1044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104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104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104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104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72" grpId="0" animBg="1"/>
      <p:bldP spid="104474" grpId="0" animBg="1"/>
      <p:bldP spid="104471" grpId="0" animBg="1"/>
      <p:bldP spid="104453" grpId="0" animBg="1"/>
      <p:bldP spid="104473" grpId="0"/>
      <p:bldP spid="104454" grpId="0" animBg="1"/>
      <p:bldP spid="104477" grpId="0" animBg="1"/>
      <p:bldP spid="104489" grpId="0" animBg="1"/>
      <p:bldP spid="104489" grpId="1" animBg="1"/>
      <p:bldP spid="104491" grpId="0" animBg="1"/>
      <p:bldP spid="104492" grpId="0" animBg="1"/>
      <p:bldP spid="104493" grpId="0" animBg="1"/>
      <p:bldP spid="104493" grpId="1" animBg="1"/>
      <p:bldP spid="104493" grpId="2" animBg="1"/>
      <p:bldP spid="104494" grpId="0" animBg="1"/>
      <p:bldP spid="104494" grpId="1" animBg="1"/>
      <p:bldP spid="104494" grpId="2" animBg="1"/>
      <p:bldP spid="10449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>
          <a:gsLst>
            <a:gs pos="0">
              <a:srgbClr val="FFC000"/>
            </a:gs>
            <a:gs pos="100000">
              <a:schemeClr val="accent1">
                <a:gamma/>
                <a:tint val="19216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3187" name="Rectangle 3"/>
              <p:cNvSpPr>
                <a:spLocks noGrp="1" noRot="1" noChangeArrowheads="1"/>
              </p:cNvSpPr>
              <p:nvPr>
                <p:ph type="body" sz="half" idx="1"/>
              </p:nvPr>
            </p:nvSpPr>
            <p:spPr>
              <a:xfrm>
                <a:off x="480631" y="2415489"/>
                <a:ext cx="7148078" cy="3611241"/>
              </a:xfrm>
            </p:spPr>
            <p:txBody>
              <a:bodyPr/>
              <a:lstStyle/>
              <a:p>
                <a:pPr eaLnBrk="1" hangingPunct="1">
                  <a:buFont typeface="Wingdings" pitchFamily="64" charset="2"/>
                  <a:buChar char="§"/>
                  <a:defRPr/>
                </a:pPr>
                <a:r>
                  <a:rPr lang="en-US" dirty="0"/>
                  <a:t>Ideal (IMA) = # of supporting Ropes</a:t>
                </a:r>
                <a:endParaRPr lang="en-US" i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 eaLnBrk="1" hangingPunct="1">
                  <a:buNone/>
                  <a:defRPr/>
                </a:pPr>
                <a:endParaRPr lang="en-US" sz="1200" dirty="0"/>
              </a:p>
              <a:p>
                <a:pPr eaLnBrk="1" hangingPunct="1">
                  <a:buFont typeface="Wingdings" panose="05000000000000000000" pitchFamily="2" charset="2"/>
                  <a:buChar char="§"/>
                  <a:defRPr/>
                </a:pPr>
                <a:endParaRPr lang="en-US" dirty="0"/>
              </a:p>
              <a:p>
                <a:pPr eaLnBrk="1" hangingPunct="1">
                  <a:buFont typeface="Wingdings" panose="05000000000000000000" pitchFamily="2" charset="2"/>
                  <a:buChar char="§"/>
                  <a:defRPr/>
                </a:pPr>
                <a:r>
                  <a:rPr lang="en-US" dirty="0"/>
                  <a:t>Actual (AMA)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𝑊𝑒𝑖𝑔h𝑡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𝐼𝑛𝑝𝑢𝑡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𝐹𝑜𝑟𝑐𝑒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9318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480631" y="2415489"/>
                <a:ext cx="7148078" cy="3611241"/>
              </a:xfrm>
              <a:blipFill rotWithShape="0">
                <a:blip r:embed="rId3"/>
                <a:stretch>
                  <a:fillRect l="-1962" t="-21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2"/>
          <p:cNvSpPr>
            <a:spLocks noGrp="1" noRot="1" noChangeArrowheads="1"/>
          </p:cNvSpPr>
          <p:nvPr>
            <p:ph type="title"/>
          </p:nvPr>
        </p:nvSpPr>
        <p:spPr>
          <a:solidFill>
            <a:srgbClr val="3333CC"/>
          </a:solidFill>
        </p:spPr>
        <p:txBody>
          <a:bodyPr/>
          <a:lstStyle/>
          <a:p>
            <a:pPr eaLnBrk="1" hangingPunct="1">
              <a:defRPr/>
            </a:pPr>
            <a:r>
              <a:rPr lang="en-US" dirty="0">
                <a:solidFill>
                  <a:schemeClr val="bg1"/>
                </a:solidFill>
                <a:latin typeface="Engravers MT" panose="02090707080505020304" pitchFamily="18" charset="0"/>
              </a:rPr>
              <a:t>Mechanical Advantage</a:t>
            </a:r>
            <a:br>
              <a:rPr lang="en-US" dirty="0">
                <a:solidFill>
                  <a:schemeClr val="bg1"/>
                </a:solidFill>
                <a:latin typeface="Engravers MT" panose="02090707080505020304" pitchFamily="18" charset="0"/>
              </a:rPr>
            </a:br>
            <a:r>
              <a:rPr lang="en-US" dirty="0">
                <a:solidFill>
                  <a:schemeClr val="bg1"/>
                </a:solidFill>
                <a:latin typeface="Engravers MT" panose="02090707080505020304" pitchFamily="18" charset="0"/>
              </a:rPr>
              <a:t>Pulleys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7512" y="2201808"/>
            <a:ext cx="3295846" cy="3493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3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93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87" grpId="0" build="p" autoUpdateAnimBg="0"/>
      <p:bldP spid="7" grpId="0" animBg="1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100000">
              <a:srgbClr val="9900CC">
                <a:gamma/>
                <a:tint val="9412"/>
                <a:invGamma/>
              </a:srgb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3333CC"/>
          </a:solidFill>
        </p:spPr>
        <p:txBody>
          <a:bodyPr/>
          <a:lstStyle/>
          <a:p>
            <a:r>
              <a:rPr lang="en-US" altLang="en-US" sz="3200" dirty="0">
                <a:solidFill>
                  <a:schemeClr val="bg1"/>
                </a:solidFill>
                <a:latin typeface="Rockwell Extra Bold" panose="02060903040505020403" pitchFamily="18" charset="0"/>
              </a:rPr>
              <a:t>6 Different Types of Machines Homer could choose from:</a:t>
            </a:r>
          </a:p>
        </p:txBody>
      </p:sp>
      <p:pic>
        <p:nvPicPr>
          <p:cNvPr id="20484" name="Picture 4" descr="SimpleMachinesImag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188" y="1592264"/>
            <a:ext cx="6443662" cy="4827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6" name="Picture 6" descr="diagram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4250" y="2559050"/>
            <a:ext cx="1735138" cy="1892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487" name="Text Box 7"/>
          <p:cNvSpPr txBox="1">
            <a:spLocks noChangeArrowheads="1"/>
          </p:cNvSpPr>
          <p:nvPr/>
        </p:nvSpPr>
        <p:spPr bwMode="auto">
          <a:xfrm>
            <a:off x="8764589" y="4533901"/>
            <a:ext cx="1652587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600">
                <a:solidFill>
                  <a:srgbClr val="000000"/>
                </a:solidFill>
                <a:latin typeface="Impact" panose="020B0806030902050204" pitchFamily="34" charset="0"/>
              </a:rPr>
              <a:t>Wheel &amp; Axle</a:t>
            </a:r>
          </a:p>
        </p:txBody>
      </p:sp>
    </p:spTree>
  </p:cSld>
  <p:clrMapOvr>
    <a:masterClrMapping/>
  </p:clrMapOvr>
  <p:transition>
    <p:random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000"/>
            </a:gs>
            <a:gs pos="100000">
              <a:schemeClr val="accent1">
                <a:gamma/>
                <a:tint val="19216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5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05000" y="1905000"/>
            <a:ext cx="8382000" cy="4953000"/>
          </a:xfrm>
        </p:spPr>
      </p:pic>
      <p:sp>
        <p:nvSpPr>
          <p:cNvPr id="7" name="Rectangle 2"/>
          <p:cNvSpPr txBox="1">
            <a:spLocks noRot="1" noChangeArrowheads="1"/>
          </p:cNvSpPr>
          <p:nvPr/>
        </p:nvSpPr>
        <p:spPr bwMode="auto">
          <a:xfrm>
            <a:off x="609600" y="209323"/>
            <a:ext cx="11180233" cy="1431925"/>
          </a:xfrm>
          <a:prstGeom prst="rect">
            <a:avLst/>
          </a:prstGeom>
          <a:solidFill>
            <a:srgbClr val="3333CC"/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dirty="0">
                <a:solidFill>
                  <a:schemeClr val="bg1"/>
                </a:solidFill>
              </a:rPr>
              <a:t>MA = Count  # of ropes that apply an upward force (note the block and tackle!)</a:t>
            </a:r>
            <a:endParaRPr lang="en-US" dirty="0">
              <a:solidFill>
                <a:schemeClr val="bg1"/>
              </a:solidFill>
              <a:latin typeface="Engravers MT" panose="020907070805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000"/>
            </a:gs>
            <a:gs pos="100000">
              <a:schemeClr val="accent1">
                <a:gamma/>
                <a:tint val="19216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7907338" y="3502026"/>
            <a:ext cx="925512" cy="887413"/>
          </a:xfrm>
          <a:prstGeom prst="rect">
            <a:avLst/>
          </a:prstGeom>
          <a:solidFill>
            <a:srgbClr val="993300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6970713" y="3549651"/>
            <a:ext cx="925512" cy="887413"/>
          </a:xfrm>
          <a:prstGeom prst="rect">
            <a:avLst/>
          </a:prstGeom>
          <a:solidFill>
            <a:srgbClr val="993300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7262813" y="4437063"/>
            <a:ext cx="925512" cy="887412"/>
          </a:xfrm>
          <a:prstGeom prst="rect">
            <a:avLst/>
          </a:prstGeom>
          <a:solidFill>
            <a:srgbClr val="993300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0485" name="Rectangle 5"/>
          <p:cNvSpPr>
            <a:spLocks noChangeArrowheads="1"/>
          </p:cNvSpPr>
          <p:nvPr/>
        </p:nvSpPr>
        <p:spPr bwMode="auto">
          <a:xfrm>
            <a:off x="7829551" y="5354638"/>
            <a:ext cx="925513" cy="887412"/>
          </a:xfrm>
          <a:prstGeom prst="rect">
            <a:avLst/>
          </a:prstGeom>
          <a:solidFill>
            <a:srgbClr val="993300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0486" name="Rectangle 6"/>
          <p:cNvSpPr>
            <a:spLocks noChangeArrowheads="1"/>
          </p:cNvSpPr>
          <p:nvPr/>
        </p:nvSpPr>
        <p:spPr bwMode="auto">
          <a:xfrm>
            <a:off x="6818313" y="5346701"/>
            <a:ext cx="925512" cy="887413"/>
          </a:xfrm>
          <a:prstGeom prst="rect">
            <a:avLst/>
          </a:prstGeom>
          <a:solidFill>
            <a:srgbClr val="993300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0487" name="Rectangle 7"/>
          <p:cNvSpPr>
            <a:spLocks noChangeArrowheads="1"/>
          </p:cNvSpPr>
          <p:nvPr/>
        </p:nvSpPr>
        <p:spPr bwMode="auto">
          <a:xfrm>
            <a:off x="8253413" y="4427538"/>
            <a:ext cx="925512" cy="887412"/>
          </a:xfrm>
          <a:prstGeom prst="rect">
            <a:avLst/>
          </a:prstGeom>
          <a:solidFill>
            <a:srgbClr val="993300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0488" name="Rectangle 8"/>
          <p:cNvSpPr>
            <a:spLocks noChangeArrowheads="1"/>
          </p:cNvSpPr>
          <p:nvPr/>
        </p:nvSpPr>
        <p:spPr bwMode="auto">
          <a:xfrm rot="16200000">
            <a:off x="4083844" y="3066256"/>
            <a:ext cx="3295650" cy="1462088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en-US" b="1">
              <a:solidFill>
                <a:srgbClr val="000000"/>
              </a:solidFill>
            </a:endParaRPr>
          </a:p>
        </p:txBody>
      </p:sp>
      <p:sp>
        <p:nvSpPr>
          <p:cNvPr id="20489" name="Line 9"/>
          <p:cNvSpPr>
            <a:spLocks noChangeShapeType="1"/>
          </p:cNvSpPr>
          <p:nvPr/>
        </p:nvSpPr>
        <p:spPr bwMode="auto">
          <a:xfrm flipV="1">
            <a:off x="5537200" y="3325813"/>
            <a:ext cx="0" cy="1917700"/>
          </a:xfrm>
          <a:prstGeom prst="line">
            <a:avLst/>
          </a:prstGeom>
          <a:noFill/>
          <a:ln w="76200">
            <a:solidFill>
              <a:srgbClr val="99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0490" name="Rectangle 10"/>
          <p:cNvSpPr>
            <a:spLocks noChangeArrowheads="1"/>
          </p:cNvSpPr>
          <p:nvPr/>
        </p:nvSpPr>
        <p:spPr bwMode="auto">
          <a:xfrm rot="-3495265">
            <a:off x="2034382" y="3136107"/>
            <a:ext cx="3597275" cy="906462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000000"/>
                </a:solidFill>
              </a:rPr>
              <a:t>Input Work (Effort Side)</a:t>
            </a:r>
          </a:p>
        </p:txBody>
      </p:sp>
      <p:sp>
        <p:nvSpPr>
          <p:cNvPr id="20491" name="Rectangle 11"/>
          <p:cNvSpPr>
            <a:spLocks noGrp="1" noChangeArrowheads="1"/>
          </p:cNvSpPr>
          <p:nvPr>
            <p:ph type="title"/>
          </p:nvPr>
        </p:nvSpPr>
        <p:spPr>
          <a:solidFill>
            <a:srgbClr val="3333CC"/>
          </a:solidFill>
        </p:spPr>
        <p:txBody>
          <a:bodyPr/>
          <a:lstStyle/>
          <a:p>
            <a:pPr algn="l"/>
            <a:r>
              <a:rPr lang="en-US" altLang="en-US">
                <a:solidFill>
                  <a:schemeClr val="bg1"/>
                </a:solidFill>
                <a:latin typeface="Rockwell Extra Bold" panose="02060903040505020403" pitchFamily="18" charset="0"/>
              </a:rPr>
              <a:t>  M.A. of Pulleys:</a:t>
            </a:r>
          </a:p>
        </p:txBody>
      </p:sp>
      <p:sp>
        <p:nvSpPr>
          <p:cNvPr id="20492" name="Line 12"/>
          <p:cNvSpPr>
            <a:spLocks noChangeShapeType="1"/>
          </p:cNvSpPr>
          <p:nvPr/>
        </p:nvSpPr>
        <p:spPr bwMode="auto">
          <a:xfrm flipV="1">
            <a:off x="5532438" y="2095500"/>
            <a:ext cx="0" cy="1917700"/>
          </a:xfrm>
          <a:prstGeom prst="line">
            <a:avLst/>
          </a:prstGeom>
          <a:noFill/>
          <a:ln w="76200">
            <a:solidFill>
              <a:srgbClr val="99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0493" name="Line 13"/>
          <p:cNvSpPr>
            <a:spLocks noChangeShapeType="1"/>
          </p:cNvSpPr>
          <p:nvPr/>
        </p:nvSpPr>
        <p:spPr bwMode="auto">
          <a:xfrm flipH="1">
            <a:off x="3452814" y="1895475"/>
            <a:ext cx="1565275" cy="2490788"/>
          </a:xfrm>
          <a:prstGeom prst="line">
            <a:avLst/>
          </a:prstGeom>
          <a:noFill/>
          <a:ln w="76200">
            <a:solidFill>
              <a:srgbClr val="99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0494" name="Line 14"/>
          <p:cNvSpPr>
            <a:spLocks noChangeShapeType="1"/>
          </p:cNvSpPr>
          <p:nvPr/>
        </p:nvSpPr>
        <p:spPr bwMode="auto">
          <a:xfrm flipV="1">
            <a:off x="3881439" y="1973264"/>
            <a:ext cx="1089025" cy="1730375"/>
          </a:xfrm>
          <a:prstGeom prst="line">
            <a:avLst/>
          </a:prstGeom>
          <a:noFill/>
          <a:ln w="76200">
            <a:solidFill>
              <a:srgbClr val="99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0495" name="Text Box 15"/>
          <p:cNvSpPr txBox="1">
            <a:spLocks noChangeArrowheads="1"/>
          </p:cNvSpPr>
          <p:nvPr/>
        </p:nvSpPr>
        <p:spPr bwMode="auto">
          <a:xfrm rot="16200000">
            <a:off x="4966494" y="3566319"/>
            <a:ext cx="20510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000000"/>
                </a:solidFill>
              </a:rPr>
              <a:t>Output work side</a:t>
            </a:r>
          </a:p>
        </p:txBody>
      </p:sp>
      <p:sp>
        <p:nvSpPr>
          <p:cNvPr id="20496" name="Oval 16" descr="Trellis"/>
          <p:cNvSpPr>
            <a:spLocks noChangeArrowheads="1"/>
          </p:cNvSpPr>
          <p:nvPr/>
        </p:nvSpPr>
        <p:spPr bwMode="auto">
          <a:xfrm>
            <a:off x="4867276" y="1733551"/>
            <a:ext cx="714375" cy="714375"/>
          </a:xfrm>
          <a:prstGeom prst="ellipse">
            <a:avLst/>
          </a:prstGeom>
          <a:pattFill prst="trellis">
            <a:fgClr>
              <a:srgbClr val="333333"/>
            </a:fgClr>
            <a:bgClr>
              <a:schemeClr val="bg1"/>
            </a:bgClr>
          </a:patt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0497" name="Oval 17"/>
          <p:cNvSpPr>
            <a:spLocks noChangeArrowheads="1"/>
          </p:cNvSpPr>
          <p:nvPr/>
        </p:nvSpPr>
        <p:spPr bwMode="auto">
          <a:xfrm>
            <a:off x="5111751" y="1971676"/>
            <a:ext cx="238125" cy="238125"/>
          </a:xfrm>
          <a:prstGeom prst="ellipse">
            <a:avLst/>
          </a:prstGeom>
          <a:solidFill>
            <a:srgbClr val="33333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0499" name="Rectangle 19"/>
          <p:cNvSpPr>
            <a:spLocks noChangeArrowheads="1"/>
          </p:cNvSpPr>
          <p:nvPr/>
        </p:nvSpPr>
        <p:spPr bwMode="auto">
          <a:xfrm>
            <a:off x="5080001" y="4746626"/>
            <a:ext cx="925513" cy="887413"/>
          </a:xfrm>
          <a:prstGeom prst="rect">
            <a:avLst/>
          </a:prstGeom>
          <a:solidFill>
            <a:srgbClr val="993300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0500" name="Rectangle 20"/>
          <p:cNvSpPr>
            <a:spLocks noChangeArrowheads="1"/>
          </p:cNvSpPr>
          <p:nvPr/>
        </p:nvSpPr>
        <p:spPr bwMode="auto">
          <a:xfrm>
            <a:off x="9742488" y="5337176"/>
            <a:ext cx="925512" cy="887413"/>
          </a:xfrm>
          <a:prstGeom prst="rect">
            <a:avLst/>
          </a:prstGeom>
          <a:solidFill>
            <a:srgbClr val="993300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0501" name="Rectangle 21"/>
          <p:cNvSpPr>
            <a:spLocks noChangeArrowheads="1"/>
          </p:cNvSpPr>
          <p:nvPr/>
        </p:nvSpPr>
        <p:spPr bwMode="auto">
          <a:xfrm>
            <a:off x="8821738" y="5334001"/>
            <a:ext cx="925512" cy="887413"/>
          </a:xfrm>
          <a:prstGeom prst="rect">
            <a:avLst/>
          </a:prstGeom>
          <a:solidFill>
            <a:srgbClr val="993300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0502" name="Rectangle 22"/>
          <p:cNvSpPr>
            <a:spLocks noChangeArrowheads="1"/>
          </p:cNvSpPr>
          <p:nvPr/>
        </p:nvSpPr>
        <p:spPr bwMode="auto">
          <a:xfrm>
            <a:off x="9259888" y="4402138"/>
            <a:ext cx="925512" cy="887412"/>
          </a:xfrm>
          <a:prstGeom prst="rect">
            <a:avLst/>
          </a:prstGeom>
          <a:solidFill>
            <a:srgbClr val="993300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0503" name="Rectangle 23"/>
          <p:cNvSpPr>
            <a:spLocks noChangeArrowheads="1"/>
          </p:cNvSpPr>
          <p:nvPr/>
        </p:nvSpPr>
        <p:spPr bwMode="auto">
          <a:xfrm>
            <a:off x="8890001" y="3521076"/>
            <a:ext cx="925513" cy="887413"/>
          </a:xfrm>
          <a:prstGeom prst="rect">
            <a:avLst/>
          </a:prstGeom>
          <a:solidFill>
            <a:srgbClr val="993300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0504" name="Rectangle 24"/>
          <p:cNvSpPr>
            <a:spLocks noChangeArrowheads="1"/>
          </p:cNvSpPr>
          <p:nvPr/>
        </p:nvSpPr>
        <p:spPr bwMode="auto">
          <a:xfrm>
            <a:off x="8239126" y="2568576"/>
            <a:ext cx="925513" cy="887413"/>
          </a:xfrm>
          <a:prstGeom prst="rect">
            <a:avLst/>
          </a:prstGeom>
          <a:solidFill>
            <a:srgbClr val="993300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0505" name="Text Box 25"/>
          <p:cNvSpPr txBox="1">
            <a:spLocks noChangeArrowheads="1"/>
          </p:cNvSpPr>
          <p:nvPr/>
        </p:nvSpPr>
        <p:spPr bwMode="auto">
          <a:xfrm>
            <a:off x="6456363" y="2420938"/>
            <a:ext cx="4019550" cy="641350"/>
          </a:xfrm>
          <a:prstGeom prst="rect">
            <a:avLst/>
          </a:prstGeom>
          <a:solidFill>
            <a:srgbClr val="FF66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000000"/>
                </a:solidFill>
              </a:rPr>
              <a:t>When you use a basic single pulley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000000"/>
                </a:solidFill>
              </a:rPr>
              <a:t>setup, the M.A. = 1</a:t>
            </a:r>
          </a:p>
        </p:txBody>
      </p:sp>
      <p:sp>
        <p:nvSpPr>
          <p:cNvPr id="20509" name="AutoShape 29"/>
          <p:cNvSpPr>
            <a:spLocks noChangeArrowheads="1"/>
          </p:cNvSpPr>
          <p:nvPr/>
        </p:nvSpPr>
        <p:spPr bwMode="auto">
          <a:xfrm rot="16200000">
            <a:off x="4700588" y="5273675"/>
            <a:ext cx="1727200" cy="774700"/>
          </a:xfrm>
          <a:prstGeom prst="rightArrow">
            <a:avLst>
              <a:gd name="adj1" fmla="val 50000"/>
              <a:gd name="adj2" fmla="val 55738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FFFFFF"/>
                </a:solidFill>
              </a:rPr>
              <a:t>Force</a:t>
            </a:r>
          </a:p>
        </p:txBody>
      </p:sp>
      <p:graphicFrame>
        <p:nvGraphicFramePr>
          <p:cNvPr id="20510" name="Object 30"/>
          <p:cNvGraphicFramePr>
            <a:graphicFrameLocks noGrp="1" noChangeAspect="1"/>
          </p:cNvGraphicFramePr>
          <p:nvPr>
            <p:ph idx="1"/>
          </p:nvPr>
        </p:nvGraphicFramePr>
        <p:xfrm>
          <a:off x="7967663" y="404813"/>
          <a:ext cx="1693862" cy="811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icrosoft Equation 3.0" r:id="rId2" imgW="901440" imgH="431640" progId="Equation.3">
                  <p:embed/>
                </p:oleObj>
              </mc:Choice>
              <mc:Fallback>
                <p:oleObj name="Microsoft Equation 3.0" r:id="rId2" imgW="90144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67663" y="404813"/>
                        <a:ext cx="1693862" cy="81121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12" name="Text Box 32"/>
          <p:cNvSpPr txBox="1">
            <a:spLocks noChangeArrowheads="1"/>
          </p:cNvSpPr>
          <p:nvPr/>
        </p:nvSpPr>
        <p:spPr bwMode="auto">
          <a:xfrm>
            <a:off x="7032625" y="1628775"/>
            <a:ext cx="2927350" cy="641350"/>
          </a:xfrm>
          <a:prstGeom prst="rect">
            <a:avLst/>
          </a:prstGeom>
          <a:solidFill>
            <a:srgbClr val="CC99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000000"/>
                </a:solidFill>
              </a:rPr>
              <a:t>Notice that the force and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000000"/>
                </a:solidFill>
              </a:rPr>
              <a:t>distance is equal</a:t>
            </a:r>
          </a:p>
        </p:txBody>
      </p:sp>
      <p:sp>
        <p:nvSpPr>
          <p:cNvPr id="20514" name="AutoShape 34"/>
          <p:cNvSpPr>
            <a:spLocks noChangeArrowheads="1"/>
          </p:cNvSpPr>
          <p:nvPr/>
        </p:nvSpPr>
        <p:spPr bwMode="auto">
          <a:xfrm rot="-3378596">
            <a:off x="3548857" y="2897982"/>
            <a:ext cx="1368425" cy="557212"/>
          </a:xfrm>
          <a:prstGeom prst="leftRightArrow">
            <a:avLst>
              <a:gd name="adj1" fmla="val 50000"/>
              <a:gd name="adj2" fmla="val 49117"/>
            </a:avLst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000000"/>
                </a:solidFill>
              </a:rPr>
              <a:t>Distance</a:t>
            </a:r>
          </a:p>
        </p:txBody>
      </p:sp>
      <p:sp>
        <p:nvSpPr>
          <p:cNvPr id="20516" name="AutoShape 36"/>
          <p:cNvSpPr>
            <a:spLocks noChangeArrowheads="1"/>
          </p:cNvSpPr>
          <p:nvPr/>
        </p:nvSpPr>
        <p:spPr bwMode="auto">
          <a:xfrm rot="16200000">
            <a:off x="4845845" y="3258345"/>
            <a:ext cx="1368425" cy="557213"/>
          </a:xfrm>
          <a:prstGeom prst="leftRightArrow">
            <a:avLst>
              <a:gd name="adj1" fmla="val 50000"/>
              <a:gd name="adj2" fmla="val 49117"/>
            </a:avLst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000000"/>
                </a:solidFill>
              </a:rPr>
              <a:t>Distance</a:t>
            </a:r>
          </a:p>
        </p:txBody>
      </p:sp>
      <p:sp>
        <p:nvSpPr>
          <p:cNvPr id="20519" name="AutoShape 39"/>
          <p:cNvSpPr>
            <a:spLocks noChangeArrowheads="1"/>
          </p:cNvSpPr>
          <p:nvPr/>
        </p:nvSpPr>
        <p:spPr bwMode="auto">
          <a:xfrm rot="18066498">
            <a:off x="2143919" y="4806157"/>
            <a:ext cx="1655763" cy="774700"/>
          </a:xfrm>
          <a:prstGeom prst="leftArrow">
            <a:avLst>
              <a:gd name="adj1" fmla="val 50000"/>
              <a:gd name="adj2" fmla="val 53432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FFFFFF"/>
                </a:solidFill>
              </a:rPr>
              <a:t>Force</a:t>
            </a:r>
          </a:p>
        </p:txBody>
      </p:sp>
      <p:sp>
        <p:nvSpPr>
          <p:cNvPr id="20521" name="Text Box 41"/>
          <p:cNvSpPr txBox="1">
            <a:spLocks noChangeArrowheads="1"/>
          </p:cNvSpPr>
          <p:nvPr/>
        </p:nvSpPr>
        <p:spPr bwMode="auto">
          <a:xfrm>
            <a:off x="6280150" y="3429000"/>
            <a:ext cx="4387850" cy="641350"/>
          </a:xfrm>
          <a:prstGeom prst="rect">
            <a:avLst/>
          </a:prstGeom>
          <a:solidFill>
            <a:srgbClr val="3399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FFFFFF"/>
                </a:solidFill>
              </a:rPr>
              <a:t>In order to get M.A. you need to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FFFFFF"/>
                </a:solidFill>
              </a:rPr>
              <a:t>change the distance of your input pull!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0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5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5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5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5" grpId="0" animBg="1"/>
      <p:bldP spid="20512" grpId="0" animBg="1"/>
      <p:bldP spid="20521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000"/>
            </a:gs>
            <a:gs pos="100000">
              <a:schemeClr val="accent1">
                <a:gamma/>
                <a:tint val="19216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ChangeArrowheads="1"/>
          </p:cNvSpPr>
          <p:nvPr/>
        </p:nvSpPr>
        <p:spPr bwMode="auto">
          <a:xfrm rot="16200000">
            <a:off x="1658144" y="2971007"/>
            <a:ext cx="3295650" cy="2627312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000000"/>
                </a:solidFill>
              </a:rPr>
              <a:t>Output (Resultant Side)</a:t>
            </a:r>
          </a:p>
        </p:txBody>
      </p:sp>
      <p:sp>
        <p:nvSpPr>
          <p:cNvPr id="25606" name="Line 6"/>
          <p:cNvSpPr>
            <a:spLocks noChangeShapeType="1"/>
          </p:cNvSpPr>
          <p:nvPr/>
        </p:nvSpPr>
        <p:spPr bwMode="auto">
          <a:xfrm flipH="1" flipV="1">
            <a:off x="3287714" y="1484313"/>
            <a:ext cx="15875" cy="2328862"/>
          </a:xfrm>
          <a:prstGeom prst="line">
            <a:avLst/>
          </a:prstGeom>
          <a:noFill/>
          <a:ln w="76200">
            <a:solidFill>
              <a:srgbClr val="99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5615" name="Rectangle 15"/>
          <p:cNvSpPr>
            <a:spLocks noChangeArrowheads="1"/>
          </p:cNvSpPr>
          <p:nvPr/>
        </p:nvSpPr>
        <p:spPr bwMode="auto">
          <a:xfrm>
            <a:off x="1524000" y="1"/>
            <a:ext cx="9144000" cy="1903413"/>
          </a:xfrm>
          <a:prstGeom prst="rect">
            <a:avLst/>
          </a:prstGeom>
          <a:solidFill>
            <a:srgbClr val="3333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5603" name="Rectangle 3"/>
          <p:cNvSpPr>
            <a:spLocks noChangeArrowheads="1"/>
          </p:cNvSpPr>
          <p:nvPr/>
        </p:nvSpPr>
        <p:spPr bwMode="auto">
          <a:xfrm rot="-1853678">
            <a:off x="3956051" y="1639889"/>
            <a:ext cx="3883025" cy="2459037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000000"/>
                </a:solidFill>
              </a:rPr>
              <a:t>Input (Effort Side)</a:t>
            </a:r>
          </a:p>
        </p:txBody>
      </p:sp>
      <p:sp>
        <p:nvSpPr>
          <p:cNvPr id="25604" name="Line 4"/>
          <p:cNvSpPr>
            <a:spLocks noChangeShapeType="1"/>
          </p:cNvSpPr>
          <p:nvPr/>
        </p:nvSpPr>
        <p:spPr bwMode="auto">
          <a:xfrm>
            <a:off x="3603625" y="4146551"/>
            <a:ext cx="0" cy="212725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5605" name="Rectangle 5"/>
          <p:cNvSpPr>
            <a:spLocks noGrp="1" noChangeArrowheads="1"/>
          </p:cNvSpPr>
          <p:nvPr>
            <p:ph type="title"/>
          </p:nvPr>
        </p:nvSpPr>
        <p:spPr>
          <a:xfrm>
            <a:off x="1993900" y="198438"/>
            <a:ext cx="8229600" cy="1143000"/>
          </a:xfrm>
          <a:solidFill>
            <a:srgbClr val="3333CC"/>
          </a:solidFill>
        </p:spPr>
        <p:txBody>
          <a:bodyPr/>
          <a:lstStyle/>
          <a:p>
            <a:r>
              <a:rPr lang="en-US" altLang="en-US" sz="4000">
                <a:solidFill>
                  <a:schemeClr val="bg1"/>
                </a:solidFill>
                <a:latin typeface="Rockwell Extra Bold" panose="02060903040505020403" pitchFamily="18" charset="0"/>
              </a:rPr>
              <a:t>Movable Pulleys give M.A.</a:t>
            </a:r>
          </a:p>
        </p:txBody>
      </p:sp>
      <p:sp>
        <p:nvSpPr>
          <p:cNvPr id="25607" name="Line 7"/>
          <p:cNvSpPr>
            <a:spLocks noChangeShapeType="1"/>
          </p:cNvSpPr>
          <p:nvPr/>
        </p:nvSpPr>
        <p:spPr bwMode="auto">
          <a:xfrm flipV="1">
            <a:off x="3841751" y="2068513"/>
            <a:ext cx="3432175" cy="1981200"/>
          </a:xfrm>
          <a:prstGeom prst="line">
            <a:avLst/>
          </a:prstGeom>
          <a:noFill/>
          <a:ln w="76200">
            <a:solidFill>
              <a:srgbClr val="99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5608" name="Text Box 8"/>
          <p:cNvSpPr txBox="1">
            <a:spLocks noChangeArrowheads="1"/>
          </p:cNvSpPr>
          <p:nvPr/>
        </p:nvSpPr>
        <p:spPr bwMode="auto">
          <a:xfrm rot="41375339">
            <a:off x="4281488" y="3060701"/>
            <a:ext cx="289401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Work = Force x Distance</a:t>
            </a:r>
          </a:p>
        </p:txBody>
      </p:sp>
      <p:sp>
        <p:nvSpPr>
          <p:cNvPr id="25609" name="AutoShape 9"/>
          <p:cNvSpPr>
            <a:spLocks noChangeArrowheads="1"/>
          </p:cNvSpPr>
          <p:nvPr/>
        </p:nvSpPr>
        <p:spPr bwMode="auto">
          <a:xfrm rot="10800000">
            <a:off x="3178176" y="4360864"/>
            <a:ext cx="847725" cy="638175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80808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5610" name="Text Box 10"/>
          <p:cNvSpPr txBox="1">
            <a:spLocks noChangeArrowheads="1"/>
          </p:cNvSpPr>
          <p:nvPr/>
        </p:nvSpPr>
        <p:spPr bwMode="auto">
          <a:xfrm rot="16200000">
            <a:off x="2876551" y="4967288"/>
            <a:ext cx="289401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Work = Force x Distance</a:t>
            </a:r>
          </a:p>
        </p:txBody>
      </p:sp>
      <p:sp>
        <p:nvSpPr>
          <p:cNvPr id="25611" name="AutoShape 11"/>
          <p:cNvSpPr>
            <a:spLocks noChangeArrowheads="1"/>
          </p:cNvSpPr>
          <p:nvPr/>
        </p:nvSpPr>
        <p:spPr bwMode="auto">
          <a:xfrm rot="16200000">
            <a:off x="1436688" y="4271963"/>
            <a:ext cx="2317750" cy="774700"/>
          </a:xfrm>
          <a:prstGeom prst="rightArrow">
            <a:avLst>
              <a:gd name="adj1" fmla="val 50000"/>
              <a:gd name="adj2" fmla="val 74795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FFFFFF"/>
                </a:solidFill>
              </a:rPr>
              <a:t>Force</a:t>
            </a:r>
          </a:p>
        </p:txBody>
      </p:sp>
      <p:sp>
        <p:nvSpPr>
          <p:cNvPr id="25612" name="AutoShape 12"/>
          <p:cNvSpPr>
            <a:spLocks noChangeArrowheads="1"/>
          </p:cNvSpPr>
          <p:nvPr/>
        </p:nvSpPr>
        <p:spPr bwMode="auto">
          <a:xfrm rot="16200000">
            <a:off x="3046413" y="4894263"/>
            <a:ext cx="1114425" cy="774700"/>
          </a:xfrm>
          <a:prstGeom prst="rightArrow">
            <a:avLst>
              <a:gd name="adj1" fmla="val 50000"/>
              <a:gd name="adj2" fmla="val 35963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FFFFFF"/>
                </a:solidFill>
              </a:rPr>
              <a:t>Distance</a:t>
            </a:r>
          </a:p>
        </p:txBody>
      </p:sp>
      <p:sp>
        <p:nvSpPr>
          <p:cNvPr id="25613" name="AutoShape 13"/>
          <p:cNvSpPr>
            <a:spLocks noChangeArrowheads="1"/>
          </p:cNvSpPr>
          <p:nvPr/>
        </p:nvSpPr>
        <p:spPr bwMode="auto">
          <a:xfrm rot="-1826452">
            <a:off x="4567239" y="2955925"/>
            <a:ext cx="3368675" cy="774700"/>
          </a:xfrm>
          <a:prstGeom prst="rightArrow">
            <a:avLst>
              <a:gd name="adj1" fmla="val 50000"/>
              <a:gd name="adj2" fmla="val 108709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FFFFFF"/>
                </a:solidFill>
              </a:rPr>
              <a:t>Distance</a:t>
            </a:r>
          </a:p>
        </p:txBody>
      </p:sp>
      <p:sp>
        <p:nvSpPr>
          <p:cNvPr id="25614" name="Rectangle 14"/>
          <p:cNvSpPr>
            <a:spLocks noChangeArrowheads="1"/>
          </p:cNvSpPr>
          <p:nvPr/>
        </p:nvSpPr>
        <p:spPr bwMode="auto">
          <a:xfrm>
            <a:off x="6600826" y="1484313"/>
            <a:ext cx="3808413" cy="92551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000000"/>
                </a:solidFill>
              </a:rPr>
              <a:t>Pulleys only have mechanical advantage when you use a moveable pulley with your setup.</a:t>
            </a:r>
          </a:p>
        </p:txBody>
      </p:sp>
      <p:sp>
        <p:nvSpPr>
          <p:cNvPr id="25617" name="Line 17"/>
          <p:cNvSpPr>
            <a:spLocks noChangeShapeType="1"/>
          </p:cNvSpPr>
          <p:nvPr/>
        </p:nvSpPr>
        <p:spPr bwMode="auto">
          <a:xfrm flipV="1">
            <a:off x="3768726" y="3524250"/>
            <a:ext cx="987425" cy="566738"/>
          </a:xfrm>
          <a:prstGeom prst="line">
            <a:avLst/>
          </a:prstGeom>
          <a:noFill/>
          <a:ln w="76200">
            <a:solidFill>
              <a:srgbClr val="99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5618" name="Oval 18" descr="Solid diamond"/>
          <p:cNvSpPr>
            <a:spLocks noChangeArrowheads="1"/>
          </p:cNvSpPr>
          <p:nvPr/>
        </p:nvSpPr>
        <p:spPr bwMode="auto">
          <a:xfrm>
            <a:off x="3265489" y="3449639"/>
            <a:ext cx="714375" cy="714375"/>
          </a:xfrm>
          <a:prstGeom prst="ellipse">
            <a:avLst/>
          </a:prstGeom>
          <a:pattFill prst="solidDmnd">
            <a:fgClr>
              <a:schemeClr val="accent1"/>
            </a:fgClr>
            <a:bgClr>
              <a:schemeClr val="bg1"/>
            </a:bgClr>
          </a:patt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5619" name="Oval 19"/>
          <p:cNvSpPr>
            <a:spLocks noChangeArrowheads="1"/>
          </p:cNvSpPr>
          <p:nvPr/>
        </p:nvSpPr>
        <p:spPr bwMode="auto">
          <a:xfrm>
            <a:off x="3492501" y="3697289"/>
            <a:ext cx="238125" cy="238125"/>
          </a:xfrm>
          <a:prstGeom prst="ellipse">
            <a:avLst/>
          </a:prstGeom>
          <a:solidFill>
            <a:srgbClr val="8080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5620" name="AutoShape 20"/>
          <p:cNvSpPr>
            <a:spLocks noChangeArrowheads="1"/>
          </p:cNvSpPr>
          <p:nvPr/>
        </p:nvSpPr>
        <p:spPr bwMode="auto">
          <a:xfrm rot="-1826442">
            <a:off x="4673600" y="2401888"/>
            <a:ext cx="992188" cy="774700"/>
          </a:xfrm>
          <a:prstGeom prst="rightArrow">
            <a:avLst>
              <a:gd name="adj1" fmla="val 50000"/>
              <a:gd name="adj2" fmla="val 32018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FFFFFF"/>
                </a:solidFill>
              </a:rPr>
              <a:t>Force</a:t>
            </a:r>
          </a:p>
        </p:txBody>
      </p:sp>
      <p:sp>
        <p:nvSpPr>
          <p:cNvPr id="25621" name="Rectangle 21"/>
          <p:cNvSpPr>
            <a:spLocks noChangeArrowheads="1"/>
          </p:cNvSpPr>
          <p:nvPr/>
        </p:nvSpPr>
        <p:spPr bwMode="auto">
          <a:xfrm>
            <a:off x="2135188" y="6021389"/>
            <a:ext cx="7891462" cy="650875"/>
          </a:xfrm>
          <a:prstGeom prst="rect">
            <a:avLst/>
          </a:prstGeom>
          <a:solidFill>
            <a:srgbClr val="9933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When you increase the Input distance, the Input force automatically goes down and the Output force automatically goes up!!!</a:t>
            </a:r>
          </a:p>
        </p:txBody>
      </p:sp>
      <p:sp>
        <p:nvSpPr>
          <p:cNvPr id="25622" name="Text Box 22"/>
          <p:cNvSpPr txBox="1">
            <a:spLocks noChangeArrowheads="1"/>
          </p:cNvSpPr>
          <p:nvPr/>
        </p:nvSpPr>
        <p:spPr bwMode="auto">
          <a:xfrm>
            <a:off x="5930900" y="3940175"/>
            <a:ext cx="4692650" cy="641350"/>
          </a:xfrm>
          <a:prstGeom prst="rect">
            <a:avLst/>
          </a:prstGeom>
          <a:solidFill>
            <a:srgbClr val="33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FFFFFF"/>
                </a:solidFill>
              </a:rPr>
              <a:t>Notice that you have to pull more rope to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FFFFFF"/>
                </a:solidFill>
              </a:rPr>
              <a:t>accomplish the same output distance.</a:t>
            </a:r>
          </a:p>
        </p:txBody>
      </p:sp>
      <p:sp>
        <p:nvSpPr>
          <p:cNvPr id="25623" name="Text Box 23"/>
          <p:cNvSpPr txBox="1">
            <a:spLocks noChangeArrowheads="1"/>
          </p:cNvSpPr>
          <p:nvPr/>
        </p:nvSpPr>
        <p:spPr bwMode="auto">
          <a:xfrm>
            <a:off x="4786313" y="4948238"/>
            <a:ext cx="5505450" cy="641350"/>
          </a:xfrm>
          <a:prstGeom prst="rect">
            <a:avLst/>
          </a:prstGeom>
          <a:solidFill>
            <a:srgbClr val="3333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FFFFFF"/>
                </a:solidFill>
              </a:rPr>
              <a:t>This is the point! More Input distance will lessen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FFFFFF"/>
                </a:solidFill>
              </a:rPr>
              <a:t>then amount of Input force needed!</a:t>
            </a:r>
          </a:p>
        </p:txBody>
      </p:sp>
      <p:sp>
        <p:nvSpPr>
          <p:cNvPr id="25624" name="Text Box 24"/>
          <p:cNvSpPr txBox="1">
            <a:spLocks noChangeArrowheads="1"/>
          </p:cNvSpPr>
          <p:nvPr/>
        </p:nvSpPr>
        <p:spPr bwMode="auto">
          <a:xfrm>
            <a:off x="6505575" y="3232150"/>
            <a:ext cx="4121150" cy="641350"/>
          </a:xfrm>
          <a:prstGeom prst="rect">
            <a:avLst/>
          </a:prstGeom>
          <a:solidFill>
            <a:srgbClr val="FF66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000000"/>
                </a:solidFill>
              </a:rPr>
              <a:t>Watch the difference in distance for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000000"/>
                </a:solidFill>
              </a:rPr>
              <a:t>Input and the Output!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6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6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5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56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000"/>
                                        <p:tgtEl>
                                          <p:spTgt spid="25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xit" presetSubtype="16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0" dur="500"/>
                                        <p:tgtEl>
                                          <p:spTgt spid="256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0" presetClass="path" presetSubtype="0" accel="50000" decel="5000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0 0 L 0 -0.04579 " pathEditMode="relative" ptsTypes="AA">
                                      <p:cBhvr>
                                        <p:cTn id="23" dur="20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4" presetID="0" presetClass="path" presetSubtype="0" accel="50000" decel="5000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0 0 L 0 -0.04579 " pathEditMode="relative" ptsTypes="AA">
                                      <p:cBhvr>
                                        <p:cTn id="25" dur="2000" fill="hold"/>
                                        <p:tgtEl>
                                          <p:spTgt spid="256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6" presetID="0" presetClass="path" presetSubtype="0" accel="50000" decel="5000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0 0 L 0 -0.04579 " pathEditMode="relative" ptsTypes="AA">
                                      <p:cBhvr>
                                        <p:cTn id="27" dur="2000" fill="hold"/>
                                        <p:tgtEl>
                                          <p:spTgt spid="256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8" presetID="0" presetClass="path" presetSubtype="0" accel="50000" decel="5000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0 0 L 0 -0.04579 " pathEditMode="relative" ptsTypes="AA">
                                      <p:cBhvr>
                                        <p:cTn id="29" dur="2000" fill="hold"/>
                                        <p:tgtEl>
                                          <p:spTgt spid="256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0" presetID="0" presetClass="path" presetSubtype="0" accel="50000" decel="5000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8.33333E-7 9.06568E-7 L 8.33333E-7 -0.05481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256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752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0" presetClass="path" presetSubtype="0" accel="50000" decel="5000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4.16667E-6 -2.41443E-6 L -0.00139 -0.05666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" y="-2845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64" presetClass="path" presetSubtype="0" accel="50000" decel="5000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1.94444E-6 0.01457 L 0.00121 -0.05759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-3608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8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Rot by="21600000">
                                      <p:cBhvr>
                                        <p:cTn id="37" dur="2000" fill="hold"/>
                                        <p:tgtEl>
                                          <p:spTgt spid="256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25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256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8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56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56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6" grpId="0" animBg="1"/>
      <p:bldP spid="25604" grpId="0" animBg="1"/>
      <p:bldP spid="25607" grpId="0" animBg="1"/>
      <p:bldP spid="25607" grpId="1" animBg="1"/>
      <p:bldP spid="25609" grpId="0" animBg="1"/>
      <p:bldP spid="25614" grpId="0" animBg="1"/>
      <p:bldP spid="25614" grpId="1" animBg="1"/>
      <p:bldP spid="25617" grpId="0" animBg="1"/>
      <p:bldP spid="25618" grpId="0" animBg="1"/>
      <p:bldP spid="25618" grpId="1" animBg="1"/>
      <p:bldP spid="25619" grpId="0" animBg="1"/>
      <p:bldP spid="25621" grpId="0" animBg="1"/>
      <p:bldP spid="25622" grpId="0" animBg="1"/>
      <p:bldP spid="25623" grpId="0" animBg="1"/>
      <p:bldP spid="25624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000"/>
            </a:gs>
            <a:gs pos="100000">
              <a:schemeClr val="accent1">
                <a:gamma/>
                <a:tint val="19216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ChangeArrowheads="1"/>
          </p:cNvSpPr>
          <p:nvPr/>
        </p:nvSpPr>
        <p:spPr bwMode="auto">
          <a:xfrm rot="-40495869">
            <a:off x="3764757" y="2877345"/>
            <a:ext cx="3832225" cy="906462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b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000000"/>
                </a:solidFill>
              </a:rPr>
              <a:t>Input Force (Effort)</a:t>
            </a:r>
          </a:p>
        </p:txBody>
      </p:sp>
      <p:sp>
        <p:nvSpPr>
          <p:cNvPr id="32771" name="Rectangle 3"/>
          <p:cNvSpPr>
            <a:spLocks noChangeArrowheads="1"/>
          </p:cNvSpPr>
          <p:nvPr/>
        </p:nvSpPr>
        <p:spPr bwMode="auto">
          <a:xfrm rot="10800000">
            <a:off x="2041526" y="2689226"/>
            <a:ext cx="1692275" cy="3967163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000000"/>
                </a:solidFill>
              </a:rPr>
              <a:t>Output Force (Result)</a:t>
            </a:r>
          </a:p>
        </p:txBody>
      </p:sp>
      <p:sp>
        <p:nvSpPr>
          <p:cNvPr id="32772" name="Line 4"/>
          <p:cNvSpPr>
            <a:spLocks noChangeShapeType="1"/>
          </p:cNvSpPr>
          <p:nvPr/>
        </p:nvSpPr>
        <p:spPr bwMode="auto">
          <a:xfrm>
            <a:off x="3729038" y="1265238"/>
            <a:ext cx="1466850" cy="1466850"/>
          </a:xfrm>
          <a:prstGeom prst="line">
            <a:avLst/>
          </a:prstGeom>
          <a:noFill/>
          <a:ln w="57150">
            <a:solidFill>
              <a:srgbClr val="99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2773" name="Line 5"/>
          <p:cNvSpPr>
            <a:spLocks noChangeShapeType="1"/>
          </p:cNvSpPr>
          <p:nvPr/>
        </p:nvSpPr>
        <p:spPr bwMode="auto">
          <a:xfrm flipH="1">
            <a:off x="2660650" y="1666876"/>
            <a:ext cx="33338" cy="1819275"/>
          </a:xfrm>
          <a:prstGeom prst="line">
            <a:avLst/>
          </a:prstGeom>
          <a:noFill/>
          <a:ln w="57150">
            <a:solidFill>
              <a:srgbClr val="99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2774" name="Line 6"/>
          <p:cNvSpPr>
            <a:spLocks noChangeShapeType="1"/>
          </p:cNvSpPr>
          <p:nvPr/>
        </p:nvSpPr>
        <p:spPr bwMode="auto">
          <a:xfrm>
            <a:off x="3627439" y="2909889"/>
            <a:ext cx="20637" cy="1233487"/>
          </a:xfrm>
          <a:prstGeom prst="line">
            <a:avLst/>
          </a:prstGeom>
          <a:noFill/>
          <a:ln w="57150">
            <a:solidFill>
              <a:srgbClr val="99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2775" name="Line 7"/>
          <p:cNvSpPr>
            <a:spLocks noChangeShapeType="1"/>
          </p:cNvSpPr>
          <p:nvPr/>
        </p:nvSpPr>
        <p:spPr bwMode="auto">
          <a:xfrm>
            <a:off x="3025775" y="2873376"/>
            <a:ext cx="109538" cy="1228725"/>
          </a:xfrm>
          <a:prstGeom prst="line">
            <a:avLst/>
          </a:prstGeom>
          <a:noFill/>
          <a:ln w="57150">
            <a:solidFill>
              <a:srgbClr val="99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2776" name="Line 8"/>
          <p:cNvSpPr>
            <a:spLocks noChangeShapeType="1"/>
          </p:cNvSpPr>
          <p:nvPr/>
        </p:nvSpPr>
        <p:spPr bwMode="auto">
          <a:xfrm flipH="1">
            <a:off x="2643189" y="2811464"/>
            <a:ext cx="34925" cy="1893887"/>
          </a:xfrm>
          <a:prstGeom prst="line">
            <a:avLst/>
          </a:prstGeom>
          <a:noFill/>
          <a:ln w="57150">
            <a:solidFill>
              <a:srgbClr val="99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2778" name="Oval 10" descr="Trellis"/>
          <p:cNvSpPr>
            <a:spLocks noChangeArrowheads="1"/>
          </p:cNvSpPr>
          <p:nvPr/>
        </p:nvSpPr>
        <p:spPr bwMode="auto">
          <a:xfrm>
            <a:off x="2654300" y="1071563"/>
            <a:ext cx="1314450" cy="1314450"/>
          </a:xfrm>
          <a:prstGeom prst="ellipse">
            <a:avLst/>
          </a:prstGeom>
          <a:pattFill prst="trellis">
            <a:fgClr>
              <a:srgbClr val="333333"/>
            </a:fgClr>
            <a:bgClr>
              <a:schemeClr val="bg1"/>
            </a:bgClr>
          </a:patt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2779" name="Oval 11" descr="Trellis"/>
          <p:cNvSpPr>
            <a:spLocks noChangeArrowheads="1"/>
          </p:cNvSpPr>
          <p:nvPr/>
        </p:nvSpPr>
        <p:spPr bwMode="auto">
          <a:xfrm>
            <a:off x="2955926" y="2478089"/>
            <a:ext cx="714375" cy="714375"/>
          </a:xfrm>
          <a:prstGeom prst="ellipse">
            <a:avLst/>
          </a:prstGeom>
          <a:pattFill prst="trellis">
            <a:fgClr>
              <a:srgbClr val="333333"/>
            </a:fgClr>
            <a:bgClr>
              <a:schemeClr val="bg1"/>
            </a:bgClr>
          </a:patt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2780" name="Rectangle 12"/>
          <p:cNvSpPr>
            <a:spLocks noChangeArrowheads="1"/>
          </p:cNvSpPr>
          <p:nvPr/>
        </p:nvSpPr>
        <p:spPr bwMode="auto">
          <a:xfrm>
            <a:off x="3152775" y="1028700"/>
            <a:ext cx="338138" cy="22558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2781" name="Oval 13"/>
          <p:cNvSpPr>
            <a:spLocks noChangeArrowheads="1"/>
          </p:cNvSpPr>
          <p:nvPr/>
        </p:nvSpPr>
        <p:spPr bwMode="auto">
          <a:xfrm>
            <a:off x="3186114" y="1597026"/>
            <a:ext cx="263525" cy="263525"/>
          </a:xfrm>
          <a:prstGeom prst="ellipse">
            <a:avLst/>
          </a:prstGeom>
          <a:solidFill>
            <a:srgbClr val="33333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2782" name="Oval 14"/>
          <p:cNvSpPr>
            <a:spLocks noChangeArrowheads="1"/>
          </p:cNvSpPr>
          <p:nvPr/>
        </p:nvSpPr>
        <p:spPr bwMode="auto">
          <a:xfrm>
            <a:off x="3200401" y="2716214"/>
            <a:ext cx="238125" cy="238125"/>
          </a:xfrm>
          <a:prstGeom prst="ellipse">
            <a:avLst/>
          </a:prstGeom>
          <a:solidFill>
            <a:srgbClr val="33333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2783" name="Line 15"/>
          <p:cNvSpPr>
            <a:spLocks noChangeShapeType="1"/>
          </p:cNvSpPr>
          <p:nvPr/>
        </p:nvSpPr>
        <p:spPr bwMode="auto">
          <a:xfrm>
            <a:off x="3640139" y="3951288"/>
            <a:ext cx="20637" cy="825500"/>
          </a:xfrm>
          <a:prstGeom prst="line">
            <a:avLst/>
          </a:prstGeom>
          <a:noFill/>
          <a:ln w="57150">
            <a:solidFill>
              <a:srgbClr val="99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2784" name="Oval 16" descr="Trellis"/>
          <p:cNvSpPr>
            <a:spLocks noChangeArrowheads="1"/>
          </p:cNvSpPr>
          <p:nvPr/>
        </p:nvSpPr>
        <p:spPr bwMode="auto">
          <a:xfrm>
            <a:off x="2605088" y="4198938"/>
            <a:ext cx="1092200" cy="1092200"/>
          </a:xfrm>
          <a:prstGeom prst="ellipse">
            <a:avLst/>
          </a:prstGeom>
          <a:pattFill prst="trellis">
            <a:fgClr>
              <a:srgbClr val="333333"/>
            </a:fgClr>
            <a:bgClr>
              <a:schemeClr val="bg1"/>
            </a:bgClr>
          </a:patt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2785" name="Rectangle 17"/>
          <p:cNvSpPr>
            <a:spLocks noChangeArrowheads="1"/>
          </p:cNvSpPr>
          <p:nvPr/>
        </p:nvSpPr>
        <p:spPr bwMode="auto">
          <a:xfrm>
            <a:off x="2986089" y="4089400"/>
            <a:ext cx="338137" cy="13033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2786" name="Oval 18"/>
          <p:cNvSpPr>
            <a:spLocks noChangeArrowheads="1"/>
          </p:cNvSpPr>
          <p:nvPr/>
        </p:nvSpPr>
        <p:spPr bwMode="auto">
          <a:xfrm>
            <a:off x="3038476" y="4625976"/>
            <a:ext cx="238125" cy="238125"/>
          </a:xfrm>
          <a:prstGeom prst="ellipse">
            <a:avLst/>
          </a:prstGeom>
          <a:solidFill>
            <a:srgbClr val="33333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2787" name="Line 19"/>
          <p:cNvSpPr>
            <a:spLocks noChangeShapeType="1"/>
          </p:cNvSpPr>
          <p:nvPr/>
        </p:nvSpPr>
        <p:spPr bwMode="auto">
          <a:xfrm>
            <a:off x="3154363" y="5395914"/>
            <a:ext cx="0" cy="238125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2788" name="Rectangle 20"/>
          <p:cNvSpPr>
            <a:spLocks noChangeArrowheads="1"/>
          </p:cNvSpPr>
          <p:nvPr/>
        </p:nvSpPr>
        <p:spPr bwMode="auto">
          <a:xfrm>
            <a:off x="2678113" y="5621338"/>
            <a:ext cx="925512" cy="887412"/>
          </a:xfrm>
          <a:prstGeom prst="rect">
            <a:avLst/>
          </a:prstGeom>
          <a:solidFill>
            <a:srgbClr val="993300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2789" name="Line 21"/>
          <p:cNvSpPr>
            <a:spLocks noChangeShapeType="1"/>
          </p:cNvSpPr>
          <p:nvPr/>
        </p:nvSpPr>
        <p:spPr bwMode="auto">
          <a:xfrm>
            <a:off x="4046538" y="1582738"/>
            <a:ext cx="1466850" cy="1466850"/>
          </a:xfrm>
          <a:prstGeom prst="line">
            <a:avLst/>
          </a:prstGeom>
          <a:noFill/>
          <a:ln w="57150">
            <a:solidFill>
              <a:srgbClr val="99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2790" name="Rectangle 22"/>
          <p:cNvSpPr>
            <a:spLocks noChangeArrowheads="1"/>
          </p:cNvSpPr>
          <p:nvPr/>
        </p:nvSpPr>
        <p:spPr bwMode="auto">
          <a:xfrm>
            <a:off x="6535738" y="2216151"/>
            <a:ext cx="3808412" cy="92551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000000"/>
                </a:solidFill>
              </a:rPr>
              <a:t>Pulleys only have mechanical advantage when you use a moveable pulley with your setup.</a:t>
            </a:r>
          </a:p>
        </p:txBody>
      </p:sp>
      <p:sp>
        <p:nvSpPr>
          <p:cNvPr id="32791" name="Text Box 23"/>
          <p:cNvSpPr txBox="1">
            <a:spLocks noChangeArrowheads="1"/>
          </p:cNvSpPr>
          <p:nvPr/>
        </p:nvSpPr>
        <p:spPr bwMode="auto">
          <a:xfrm>
            <a:off x="4656138" y="5608639"/>
            <a:ext cx="5746750" cy="915987"/>
          </a:xfrm>
          <a:prstGeom prst="rect">
            <a:avLst/>
          </a:prstGeom>
          <a:solidFill>
            <a:srgbClr val="FF66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000000"/>
                </a:solidFill>
              </a:rPr>
              <a:t>By making a combination of Pulleys, we are adding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000000"/>
                </a:solidFill>
              </a:rPr>
              <a:t>even more input distance, which should lower out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000000"/>
                </a:solidFill>
              </a:rPr>
              <a:t>Input force even more = more M.A.!!!</a:t>
            </a:r>
          </a:p>
        </p:txBody>
      </p:sp>
      <p:sp>
        <p:nvSpPr>
          <p:cNvPr id="32793" name="Rectangle 25"/>
          <p:cNvSpPr>
            <a:spLocks noChangeArrowheads="1"/>
          </p:cNvSpPr>
          <p:nvPr/>
        </p:nvSpPr>
        <p:spPr bwMode="auto">
          <a:xfrm>
            <a:off x="2474913" y="-26988"/>
            <a:ext cx="8229600" cy="1143001"/>
          </a:xfrm>
          <a:prstGeom prst="rect">
            <a:avLst/>
          </a:prstGeom>
          <a:solidFill>
            <a:srgbClr val="3333CC"/>
          </a:solidFill>
          <a:ln>
            <a:noFill/>
          </a:ln>
          <a:effectLst/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4000" dirty="0">
                <a:solidFill>
                  <a:srgbClr val="FFFFFF"/>
                </a:solidFill>
                <a:latin typeface="Rockwell Extra Bold" panose="02060903040505020403" pitchFamily="18" charset="0"/>
              </a:rPr>
              <a:t>Movable + Fixed Pulley</a:t>
            </a:r>
            <a:br>
              <a:rPr lang="en-US" altLang="en-US" sz="4000" dirty="0">
                <a:solidFill>
                  <a:srgbClr val="FFFFFF"/>
                </a:solidFill>
                <a:latin typeface="Rockwell Extra Bold" panose="02060903040505020403" pitchFamily="18" charset="0"/>
              </a:rPr>
            </a:br>
            <a:r>
              <a:rPr lang="en-US" altLang="en-US" sz="4000" dirty="0">
                <a:solidFill>
                  <a:srgbClr val="FFFFFF"/>
                </a:solidFill>
                <a:latin typeface="Rockwell Extra Bold" panose="02060903040505020403" pitchFamily="18" charset="0"/>
              </a:rPr>
              <a:t>Combination </a:t>
            </a:r>
            <a:r>
              <a:rPr lang="en-US" altLang="en-US" sz="1800" dirty="0">
                <a:solidFill>
                  <a:srgbClr val="FFFFFF"/>
                </a:solidFill>
                <a:latin typeface="Rockwell Extra Bold" panose="02060903040505020403" pitchFamily="18" charset="0"/>
              </a:rPr>
              <a:t>(“Block and Tackle”)</a:t>
            </a:r>
          </a:p>
        </p:txBody>
      </p:sp>
      <p:sp>
        <p:nvSpPr>
          <p:cNvPr id="32794" name="Text Box 26"/>
          <p:cNvSpPr txBox="1">
            <a:spLocks noChangeArrowheads="1"/>
          </p:cNvSpPr>
          <p:nvPr/>
        </p:nvSpPr>
        <p:spPr bwMode="auto">
          <a:xfrm>
            <a:off x="4367213" y="4941888"/>
            <a:ext cx="1962150" cy="366712"/>
          </a:xfrm>
          <a:prstGeom prst="rect">
            <a:avLst/>
          </a:prstGeom>
          <a:solidFill>
            <a:srgbClr val="3333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FFFFFF"/>
                </a:solidFill>
              </a:rPr>
              <a:t>Moveable Pulley</a:t>
            </a:r>
          </a:p>
        </p:txBody>
      </p:sp>
      <p:sp>
        <p:nvSpPr>
          <p:cNvPr id="32795" name="Line 27"/>
          <p:cNvSpPr>
            <a:spLocks noChangeShapeType="1"/>
          </p:cNvSpPr>
          <p:nvPr/>
        </p:nvSpPr>
        <p:spPr bwMode="auto">
          <a:xfrm flipH="1" flipV="1">
            <a:off x="3719513" y="4797426"/>
            <a:ext cx="647700" cy="360363"/>
          </a:xfrm>
          <a:prstGeom prst="line">
            <a:avLst/>
          </a:prstGeom>
          <a:noFill/>
          <a:ln w="57150">
            <a:solidFill>
              <a:srgbClr val="3333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2796" name="Text Box 28"/>
          <p:cNvSpPr txBox="1">
            <a:spLocks noChangeArrowheads="1"/>
          </p:cNvSpPr>
          <p:nvPr/>
        </p:nvSpPr>
        <p:spPr bwMode="auto">
          <a:xfrm>
            <a:off x="4649788" y="1484313"/>
            <a:ext cx="1517650" cy="366712"/>
          </a:xfrm>
          <a:prstGeom prst="rect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000000"/>
                </a:solidFill>
              </a:rPr>
              <a:t>Fixed Pulley</a:t>
            </a:r>
          </a:p>
        </p:txBody>
      </p:sp>
      <p:sp>
        <p:nvSpPr>
          <p:cNvPr id="32797" name="Line 29"/>
          <p:cNvSpPr>
            <a:spLocks noChangeShapeType="1"/>
          </p:cNvSpPr>
          <p:nvPr/>
        </p:nvSpPr>
        <p:spPr bwMode="auto">
          <a:xfrm flipH="1" flipV="1">
            <a:off x="3792538" y="1628776"/>
            <a:ext cx="1008062" cy="144463"/>
          </a:xfrm>
          <a:prstGeom prst="line">
            <a:avLst/>
          </a:prstGeom>
          <a:noFill/>
          <a:ln w="57150">
            <a:solidFill>
              <a:srgbClr val="FF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27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7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27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3" dur="3000" fill="hold"/>
                                        <p:tgtEl>
                                          <p:spTgt spid="327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15" dur="3000" fill="hold"/>
                                        <p:tgtEl>
                                          <p:spTgt spid="327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3600000">
                                      <p:cBhvr>
                                        <p:cTn id="17" dur="3000" fill="hold"/>
                                        <p:tgtEl>
                                          <p:spTgt spid="327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0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08025 " pathEditMode="relative" ptsTypes="AA">
                                      <p:cBhvr>
                                        <p:cTn id="19" dur="3000" fill="hold"/>
                                        <p:tgtEl>
                                          <p:spTgt spid="327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0" presetID="0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08025 " pathEditMode="relative" ptsTypes="AA">
                                      <p:cBhvr>
                                        <p:cTn id="21" dur="3000" fill="hold"/>
                                        <p:tgtEl>
                                          <p:spTgt spid="327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2" presetID="0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08025 " pathEditMode="relative" ptsTypes="AA">
                                      <p:cBhvr>
                                        <p:cTn id="23" dur="3000" fill="hold"/>
                                        <p:tgtEl>
                                          <p:spTgt spid="327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4" presetID="0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08025 " pathEditMode="relative" ptsTypes="AA">
                                      <p:cBhvr>
                                        <p:cTn id="25" dur="3000" fill="hold"/>
                                        <p:tgtEl>
                                          <p:spTgt spid="327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6" presetID="0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08025 " pathEditMode="relative" ptsTypes="AA">
                                      <p:cBhvr>
                                        <p:cTn id="27" dur="3000" fill="hold"/>
                                        <p:tgtEl>
                                          <p:spTgt spid="327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8" presetID="0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08025 " pathEditMode="relative" ptsTypes="AA">
                                      <p:cBhvr>
                                        <p:cTn id="29" dur="3000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0" presetID="0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08025 " pathEditMode="relative" ptsTypes="AA">
                                      <p:cBhvr>
                                        <p:cTn id="31" dur="3000" fill="hold"/>
                                        <p:tgtEl>
                                          <p:spTgt spid="327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2" presetID="0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1.48148E-6 L 0.06653 0.11366 " pathEditMode="relative" rAng="0" ptsTypes="AA">
                                      <p:cBhvr>
                                        <p:cTn id="33" dur="3000" fill="hold"/>
                                        <p:tgtEl>
                                          <p:spTgt spid="327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20" y="56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27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27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27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27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6" grpId="0" animBg="1"/>
      <p:bldP spid="32778" grpId="0" animBg="1"/>
      <p:bldP spid="32779" grpId="0" animBg="1"/>
      <p:bldP spid="32783" grpId="0" animBg="1"/>
      <p:bldP spid="32784" grpId="0" animBg="1"/>
      <p:bldP spid="32784" grpId="1" animBg="1"/>
      <p:bldP spid="32785" grpId="0" animBg="1"/>
      <p:bldP spid="32786" grpId="0" animBg="1"/>
      <p:bldP spid="32787" grpId="0" animBg="1"/>
      <p:bldP spid="32788" grpId="0" animBg="1"/>
      <p:bldP spid="32789" grpId="0" animBg="1"/>
      <p:bldP spid="32790" grpId="0" animBg="1"/>
      <p:bldP spid="32791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>
          <a:gsLst>
            <a:gs pos="0">
              <a:srgbClr val="FFC000"/>
            </a:gs>
            <a:gs pos="100000">
              <a:schemeClr val="accent1">
                <a:gamma/>
                <a:tint val="19216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3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64" charset="2"/>
              <a:buChar char="§"/>
              <a:defRPr/>
            </a:pPr>
            <a:r>
              <a:rPr lang="en-US" dirty="0"/>
              <a:t>A combination of two or more simple machines.</a:t>
            </a:r>
          </a:p>
          <a:p>
            <a:pPr eaLnBrk="1" hangingPunct="1">
              <a:buFont typeface="Wingdings" pitchFamily="64" charset="2"/>
              <a:buChar char="§"/>
              <a:defRPr/>
            </a:pPr>
            <a:r>
              <a:rPr lang="en-US" dirty="0"/>
              <a:t>Cannot get more work out of a compound machine than is put in.</a:t>
            </a:r>
          </a:p>
          <a:p>
            <a:pPr eaLnBrk="1" hangingPunct="1">
              <a:buFont typeface="Wingdings" pitchFamily="64" charset="2"/>
              <a:buChar char="§"/>
              <a:defRPr/>
            </a:pPr>
            <a:r>
              <a:rPr lang="en-US" dirty="0"/>
              <a:t>Usually have a low MA because the more moving parts the more friction</a:t>
            </a:r>
          </a:p>
        </p:txBody>
      </p:sp>
      <p:pic>
        <p:nvPicPr>
          <p:cNvPr id="97285" name="Picture 5" descr="HH00252_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6793" y="4304690"/>
            <a:ext cx="1989138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7287" name="Picture 7" descr="j009005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7524" y="4304690"/>
            <a:ext cx="2895600" cy="2147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7288" name="Picture 8" descr="j019937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4352110"/>
            <a:ext cx="2362200" cy="221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solidFill>
            <a:srgbClr val="3333CC"/>
          </a:solidFill>
        </p:spPr>
        <p:txBody>
          <a:bodyPr/>
          <a:lstStyle/>
          <a:p>
            <a:pPr eaLnBrk="1" hangingPunct="1">
              <a:defRPr/>
            </a:pPr>
            <a:r>
              <a:rPr lang="en-US" dirty="0">
                <a:solidFill>
                  <a:schemeClr val="bg1"/>
                </a:solidFill>
                <a:latin typeface="Engravers MT" panose="02090707080505020304" pitchFamily="18" charset="0"/>
              </a:rPr>
              <a:t>Compound Machines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7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7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7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7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7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7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72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72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72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72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72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72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3" grpId="0" build="p" autoUpdateAnimBg="0"/>
      <p:bldP spid="7" grpId="0" animBg="1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000"/>
            </a:gs>
            <a:gs pos="100000">
              <a:schemeClr val="accent1">
                <a:gamma/>
                <a:tint val="19216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Oval 2" descr="Divot"/>
          <p:cNvSpPr>
            <a:spLocks noChangeArrowheads="1"/>
          </p:cNvSpPr>
          <p:nvPr/>
        </p:nvSpPr>
        <p:spPr bwMode="auto">
          <a:xfrm>
            <a:off x="4784725" y="393700"/>
            <a:ext cx="7727950" cy="7727950"/>
          </a:xfrm>
          <a:prstGeom prst="ellipse">
            <a:avLst/>
          </a:prstGeom>
          <a:pattFill prst="divot">
            <a:fgClr>
              <a:schemeClr val="bg2"/>
            </a:fgClr>
            <a:bgClr>
              <a:schemeClr val="tx1"/>
            </a:bgClr>
          </a:pattFill>
          <a:ln w="38100">
            <a:solidFill>
              <a:srgbClr val="CC99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000000"/>
              </a:solidFill>
            </a:endParaRPr>
          </a:p>
        </p:txBody>
      </p:sp>
      <p:sp>
        <p:nvSpPr>
          <p:cNvPr id="107523" name="Oval 3"/>
          <p:cNvSpPr>
            <a:spLocks noChangeArrowheads="1"/>
          </p:cNvSpPr>
          <p:nvPr/>
        </p:nvSpPr>
        <p:spPr bwMode="auto">
          <a:xfrm>
            <a:off x="5502276" y="1109664"/>
            <a:ext cx="6175375" cy="6175375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000000"/>
              </a:solidFill>
            </a:endParaRPr>
          </a:p>
        </p:txBody>
      </p:sp>
      <p:grpSp>
        <p:nvGrpSpPr>
          <p:cNvPr id="107524" name="Group 4"/>
          <p:cNvGrpSpPr>
            <a:grpSpLocks/>
          </p:cNvGrpSpPr>
          <p:nvPr/>
        </p:nvGrpSpPr>
        <p:grpSpPr bwMode="auto">
          <a:xfrm>
            <a:off x="5435601" y="1133476"/>
            <a:ext cx="6245225" cy="6232525"/>
            <a:chOff x="2464" y="714"/>
            <a:chExt cx="3934" cy="3926"/>
          </a:xfrm>
        </p:grpSpPr>
        <p:sp>
          <p:nvSpPr>
            <p:cNvPr id="107525" name="Line 5"/>
            <p:cNvSpPr>
              <a:spLocks noChangeShapeType="1"/>
            </p:cNvSpPr>
            <p:nvPr/>
          </p:nvSpPr>
          <p:spPr bwMode="auto">
            <a:xfrm>
              <a:off x="4437" y="714"/>
              <a:ext cx="0" cy="389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b="1">
                <a:solidFill>
                  <a:srgbClr val="000000"/>
                </a:solidFill>
              </a:endParaRPr>
            </a:p>
          </p:txBody>
        </p:sp>
        <p:sp>
          <p:nvSpPr>
            <p:cNvPr id="107526" name="Line 6"/>
            <p:cNvSpPr>
              <a:spLocks noChangeShapeType="1"/>
            </p:cNvSpPr>
            <p:nvPr/>
          </p:nvSpPr>
          <p:spPr bwMode="auto">
            <a:xfrm flipH="1" flipV="1">
              <a:off x="2472" y="2651"/>
              <a:ext cx="392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b="1">
                <a:solidFill>
                  <a:srgbClr val="000000"/>
                </a:solidFill>
              </a:endParaRPr>
            </a:p>
          </p:txBody>
        </p:sp>
        <p:grpSp>
          <p:nvGrpSpPr>
            <p:cNvPr id="107527" name="Group 7"/>
            <p:cNvGrpSpPr>
              <a:grpSpLocks/>
            </p:cNvGrpSpPr>
            <p:nvPr/>
          </p:nvGrpSpPr>
          <p:grpSpPr bwMode="auto">
            <a:xfrm rot="1868064">
              <a:off x="2464" y="722"/>
              <a:ext cx="3926" cy="3894"/>
              <a:chOff x="2608" y="850"/>
              <a:chExt cx="3926" cy="3894"/>
            </a:xfrm>
          </p:grpSpPr>
          <p:sp>
            <p:nvSpPr>
              <p:cNvPr id="107528" name="Line 8"/>
              <p:cNvSpPr>
                <a:spLocks noChangeShapeType="1"/>
              </p:cNvSpPr>
              <p:nvPr/>
            </p:nvSpPr>
            <p:spPr bwMode="auto">
              <a:xfrm>
                <a:off x="4573" y="850"/>
                <a:ext cx="0" cy="389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107529" name="Line 9"/>
              <p:cNvSpPr>
                <a:spLocks noChangeShapeType="1"/>
              </p:cNvSpPr>
              <p:nvPr/>
            </p:nvSpPr>
            <p:spPr bwMode="auto">
              <a:xfrm flipH="1" flipV="1">
                <a:off x="2608" y="2787"/>
                <a:ext cx="392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b="1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07530" name="Group 10"/>
            <p:cNvGrpSpPr>
              <a:grpSpLocks/>
            </p:cNvGrpSpPr>
            <p:nvPr/>
          </p:nvGrpSpPr>
          <p:grpSpPr bwMode="auto">
            <a:xfrm rot="3451181">
              <a:off x="2480" y="730"/>
              <a:ext cx="3926" cy="3894"/>
              <a:chOff x="2608" y="850"/>
              <a:chExt cx="3926" cy="3894"/>
            </a:xfrm>
          </p:grpSpPr>
          <p:sp>
            <p:nvSpPr>
              <p:cNvPr id="107531" name="Line 11"/>
              <p:cNvSpPr>
                <a:spLocks noChangeShapeType="1"/>
              </p:cNvSpPr>
              <p:nvPr/>
            </p:nvSpPr>
            <p:spPr bwMode="auto">
              <a:xfrm>
                <a:off x="4573" y="850"/>
                <a:ext cx="0" cy="389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107532" name="Line 12"/>
              <p:cNvSpPr>
                <a:spLocks noChangeShapeType="1"/>
              </p:cNvSpPr>
              <p:nvPr/>
            </p:nvSpPr>
            <p:spPr bwMode="auto">
              <a:xfrm flipH="1" flipV="1">
                <a:off x="2608" y="2787"/>
                <a:ext cx="392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b="1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107533" name="Rectangle 13"/>
          <p:cNvSpPr>
            <a:spLocks noGrp="1" noChangeArrowheads="1"/>
          </p:cNvSpPr>
          <p:nvPr>
            <p:ph type="title"/>
          </p:nvPr>
        </p:nvSpPr>
        <p:spPr>
          <a:xfrm>
            <a:off x="1003300" y="5492750"/>
            <a:ext cx="4662488" cy="628650"/>
          </a:xfrm>
        </p:spPr>
        <p:txBody>
          <a:bodyPr/>
          <a:lstStyle/>
          <a:p>
            <a:r>
              <a:rPr lang="en-US" altLang="en-US">
                <a:latin typeface="Snap ITC" panose="04040A07060A02020202" pitchFamily="82" charset="0"/>
              </a:rPr>
              <a:t>Compound Machine</a:t>
            </a:r>
          </a:p>
        </p:txBody>
      </p:sp>
      <p:sp>
        <p:nvSpPr>
          <p:cNvPr id="107534" name="Line 14"/>
          <p:cNvSpPr>
            <a:spLocks noChangeShapeType="1"/>
          </p:cNvSpPr>
          <p:nvPr/>
        </p:nvSpPr>
        <p:spPr bwMode="auto">
          <a:xfrm>
            <a:off x="4264026" y="708025"/>
            <a:ext cx="4437063" cy="2960688"/>
          </a:xfrm>
          <a:prstGeom prst="line">
            <a:avLst/>
          </a:prstGeom>
          <a:noFill/>
          <a:ln w="76200">
            <a:solidFill>
              <a:srgbClr val="3333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000000"/>
              </a:solidFill>
            </a:endParaRPr>
          </a:p>
        </p:txBody>
      </p:sp>
      <p:sp>
        <p:nvSpPr>
          <p:cNvPr id="107535" name="Line 15"/>
          <p:cNvSpPr>
            <a:spLocks noChangeShapeType="1"/>
          </p:cNvSpPr>
          <p:nvPr/>
        </p:nvSpPr>
        <p:spPr bwMode="auto">
          <a:xfrm>
            <a:off x="3027363" y="3663950"/>
            <a:ext cx="5638800" cy="1073150"/>
          </a:xfrm>
          <a:prstGeom prst="line">
            <a:avLst/>
          </a:prstGeom>
          <a:noFill/>
          <a:ln w="76200">
            <a:solidFill>
              <a:srgbClr val="3333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000000"/>
              </a:solidFill>
            </a:endParaRPr>
          </a:p>
        </p:txBody>
      </p:sp>
      <p:sp>
        <p:nvSpPr>
          <p:cNvPr id="107536" name="Oval 16"/>
          <p:cNvSpPr>
            <a:spLocks noChangeArrowheads="1"/>
          </p:cNvSpPr>
          <p:nvPr/>
        </p:nvSpPr>
        <p:spPr bwMode="auto">
          <a:xfrm>
            <a:off x="1524001" y="279401"/>
            <a:ext cx="3419475" cy="3419475"/>
          </a:xfrm>
          <a:prstGeom prst="ellipse">
            <a:avLst/>
          </a:prstGeom>
          <a:pattFill prst="dkDnDiag">
            <a:fgClr>
              <a:srgbClr val="DDDDDD"/>
            </a:fgClr>
            <a:bgClr>
              <a:schemeClr val="tx1"/>
            </a:bgClr>
          </a:pattFill>
          <a:ln w="38100">
            <a:solidFill>
              <a:srgbClr val="CC99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000000"/>
              </a:solidFill>
            </a:endParaRPr>
          </a:p>
        </p:txBody>
      </p:sp>
      <p:sp>
        <p:nvSpPr>
          <p:cNvPr id="107537" name="Oval 17" descr="Divot"/>
          <p:cNvSpPr>
            <a:spLocks noChangeArrowheads="1"/>
          </p:cNvSpPr>
          <p:nvPr/>
        </p:nvSpPr>
        <p:spPr bwMode="auto">
          <a:xfrm>
            <a:off x="7947026" y="3616326"/>
            <a:ext cx="1216025" cy="1216025"/>
          </a:xfrm>
          <a:prstGeom prst="ellipse">
            <a:avLst/>
          </a:prstGeom>
          <a:pattFill prst="divot">
            <a:fgClr>
              <a:schemeClr val="tx1"/>
            </a:fgClr>
            <a:bgClr>
              <a:schemeClr val="bg2"/>
            </a:bgClr>
          </a:pattFill>
          <a:ln w="38100">
            <a:solidFill>
              <a:srgbClr val="CC99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000000"/>
              </a:solidFill>
            </a:endParaRPr>
          </a:p>
        </p:txBody>
      </p:sp>
      <p:grpSp>
        <p:nvGrpSpPr>
          <p:cNvPr id="107538" name="Group 18"/>
          <p:cNvGrpSpPr>
            <a:grpSpLocks/>
          </p:cNvGrpSpPr>
          <p:nvPr/>
        </p:nvGrpSpPr>
        <p:grpSpPr bwMode="auto">
          <a:xfrm>
            <a:off x="8289926" y="3908426"/>
            <a:ext cx="550863" cy="638175"/>
            <a:chOff x="4262" y="2462"/>
            <a:chExt cx="347" cy="402"/>
          </a:xfrm>
        </p:grpSpPr>
        <p:sp>
          <p:nvSpPr>
            <p:cNvPr id="107539" name="Line 19"/>
            <p:cNvSpPr>
              <a:spLocks noChangeShapeType="1"/>
            </p:cNvSpPr>
            <p:nvPr/>
          </p:nvSpPr>
          <p:spPr bwMode="auto">
            <a:xfrm>
              <a:off x="4434" y="2462"/>
              <a:ext cx="0" cy="402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b="1">
                <a:solidFill>
                  <a:srgbClr val="000000"/>
                </a:solidFill>
              </a:endParaRPr>
            </a:p>
          </p:txBody>
        </p:sp>
        <p:sp>
          <p:nvSpPr>
            <p:cNvPr id="107540" name="Line 20"/>
            <p:cNvSpPr>
              <a:spLocks noChangeShapeType="1"/>
            </p:cNvSpPr>
            <p:nvPr/>
          </p:nvSpPr>
          <p:spPr bwMode="auto">
            <a:xfrm flipH="1" flipV="1">
              <a:off x="4262" y="2660"/>
              <a:ext cx="347" cy="1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b="1">
                <a:solidFill>
                  <a:srgbClr val="000000"/>
                </a:solidFill>
              </a:endParaRPr>
            </a:p>
          </p:txBody>
        </p:sp>
      </p:grpSp>
      <p:sp>
        <p:nvSpPr>
          <p:cNvPr id="107541" name="Oval 21"/>
          <p:cNvSpPr>
            <a:spLocks noChangeArrowheads="1"/>
          </p:cNvSpPr>
          <p:nvPr/>
        </p:nvSpPr>
        <p:spPr bwMode="auto">
          <a:xfrm>
            <a:off x="1974851" y="755651"/>
            <a:ext cx="2505075" cy="25050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000000"/>
              </a:solidFill>
            </a:endParaRPr>
          </a:p>
        </p:txBody>
      </p:sp>
      <p:sp>
        <p:nvSpPr>
          <p:cNvPr id="107542" name="Freeform 22"/>
          <p:cNvSpPr>
            <a:spLocks/>
          </p:cNvSpPr>
          <p:nvPr/>
        </p:nvSpPr>
        <p:spPr bwMode="auto">
          <a:xfrm>
            <a:off x="3171826" y="79375"/>
            <a:ext cx="55563" cy="1981200"/>
          </a:xfrm>
          <a:custGeom>
            <a:avLst/>
            <a:gdLst>
              <a:gd name="T0" fmla="*/ 0 w 35"/>
              <a:gd name="T1" fmla="*/ 1248 h 1248"/>
              <a:gd name="T2" fmla="*/ 35 w 35"/>
              <a:gd name="T3" fmla="*/ 0 h 1248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35" h="1248">
                <a:moveTo>
                  <a:pt x="0" y="1248"/>
                </a:moveTo>
                <a:lnTo>
                  <a:pt x="35" y="0"/>
                </a:lnTo>
              </a:path>
            </a:pathLst>
          </a:custGeom>
          <a:solidFill>
            <a:srgbClr val="FFCC00"/>
          </a:solidFill>
          <a:ln w="165100">
            <a:solidFill>
              <a:srgbClr val="FF99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000000"/>
              </a:solidFill>
            </a:endParaRPr>
          </a:p>
        </p:txBody>
      </p:sp>
      <p:sp>
        <p:nvSpPr>
          <p:cNvPr id="107543" name="Rectangle 23"/>
          <p:cNvSpPr>
            <a:spLocks noChangeArrowheads="1"/>
          </p:cNvSpPr>
          <p:nvPr/>
        </p:nvSpPr>
        <p:spPr bwMode="auto">
          <a:xfrm>
            <a:off x="2038351" y="1"/>
            <a:ext cx="1274763" cy="296863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000000"/>
              </a:solidFill>
            </a:endParaRPr>
          </a:p>
        </p:txBody>
      </p:sp>
      <p:sp>
        <p:nvSpPr>
          <p:cNvPr id="107544" name="Text Box 24"/>
          <p:cNvSpPr txBox="1">
            <a:spLocks noChangeArrowheads="1"/>
          </p:cNvSpPr>
          <p:nvPr/>
        </p:nvSpPr>
        <p:spPr bwMode="auto">
          <a:xfrm>
            <a:off x="1909764" y="4289426"/>
            <a:ext cx="193198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b="1">
                <a:solidFill>
                  <a:srgbClr val="000000"/>
                </a:solidFill>
              </a:rPr>
              <a:t>Slow </a:t>
            </a:r>
          </a:p>
        </p:txBody>
      </p:sp>
      <p:sp>
        <p:nvSpPr>
          <p:cNvPr id="107545" name="Text Box 25"/>
          <p:cNvSpPr txBox="1">
            <a:spLocks noChangeArrowheads="1"/>
          </p:cNvSpPr>
          <p:nvPr/>
        </p:nvSpPr>
        <p:spPr bwMode="auto">
          <a:xfrm>
            <a:off x="9259889" y="4260851"/>
            <a:ext cx="193198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b="1">
                <a:solidFill>
                  <a:srgbClr val="000000"/>
                </a:solidFill>
              </a:rPr>
              <a:t>Fast </a:t>
            </a:r>
          </a:p>
        </p:txBody>
      </p:sp>
      <p:sp>
        <p:nvSpPr>
          <p:cNvPr id="107547" name="Text Box 27"/>
          <p:cNvSpPr txBox="1">
            <a:spLocks noChangeArrowheads="1"/>
          </p:cNvSpPr>
          <p:nvPr/>
        </p:nvSpPr>
        <p:spPr bwMode="auto">
          <a:xfrm>
            <a:off x="4603750" y="1"/>
            <a:ext cx="6064250" cy="366713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FFFFFF"/>
                </a:solidFill>
              </a:rPr>
              <a:t>The use of a wheel and axle are actually very common</a:t>
            </a:r>
          </a:p>
        </p:txBody>
      </p:sp>
      <p:sp>
        <p:nvSpPr>
          <p:cNvPr id="107548" name="Text Box 28"/>
          <p:cNvSpPr txBox="1">
            <a:spLocks noChangeArrowheads="1"/>
          </p:cNvSpPr>
          <p:nvPr/>
        </p:nvSpPr>
        <p:spPr bwMode="auto">
          <a:xfrm>
            <a:off x="2867025" y="606425"/>
            <a:ext cx="5568950" cy="641350"/>
          </a:xfrm>
          <a:prstGeom prst="rect">
            <a:avLst/>
          </a:prstGeom>
          <a:solidFill>
            <a:srgbClr val="33CC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000000"/>
                </a:solidFill>
              </a:rPr>
              <a:t>The rear wheel turns more for each time you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000000"/>
                </a:solidFill>
              </a:rPr>
              <a:t>pedal causing you to travel farther with less force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" dur="1000" fill="hold"/>
                                        <p:tgtEl>
                                          <p:spTgt spid="1075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8" dur="5000" fill="hold"/>
                                        <p:tgtEl>
                                          <p:spTgt spid="1075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0" dur="5000" fill="hold"/>
                                        <p:tgtEl>
                                          <p:spTgt spid="1075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78 -0.02914 C 0.06615 -0.02914 0.12222 0.04556 0.12222 0.13738 C 0.12222 0.22919 0.06615 0.30389 -0.00278 0.30389 C -0.0717 0.30389 -0.12778 0.22919 -0.12778 0.13738 C -0.12778 0.04556 -0.0717 -0.02914 -0.00278 -0.02914 Z " pathEditMode="relative" rAng="0" ptsTypes="fffff">
                                      <p:cBhvr>
                                        <p:cTn id="12" dur="5000" spd="-100000" fill="hold"/>
                                        <p:tgtEl>
                                          <p:spTgt spid="1075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651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4" dur="1000" fill="hold"/>
                                        <p:tgtEl>
                                          <p:spTgt spid="1075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1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8 -0.01527 C 0.11892 -0.01527 0.21597 0.11355 0.21597 0.2722 C 0.21597 0.43085 0.11892 0.56013 -0.00018 0.56013 C -0.11927 0.56013 -0.21597 0.43085 -0.21597 0.2722 C -0.21597 0.11355 -0.11927 -0.01527 -0.00018 -0.01527 Z " pathEditMode="relative" rAng="0" ptsTypes="fffff">
                                      <p:cBhvr>
                                        <p:cTn id="16" dur="5000" spd="-100000" fill="hold"/>
                                        <p:tgtEl>
                                          <p:spTgt spid="1075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287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7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7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6" dur="1000" fill="hold"/>
                                        <p:tgtEl>
                                          <p:spTgt spid="1075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8" dur="1000" fill="hold"/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07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2" grpId="0" animBg="1"/>
      <p:bldP spid="107522" grpId="1" animBg="1"/>
      <p:bldP spid="107536" grpId="0" animBg="1"/>
      <p:bldP spid="107537" grpId="0" animBg="1"/>
      <p:bldP spid="107542" grpId="0" animBg="1"/>
      <p:bldP spid="107542" grpId="1" animBg="1"/>
      <p:bldP spid="107543" grpId="0" animBg="1"/>
      <p:bldP spid="107548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000"/>
            </a:gs>
            <a:gs pos="100000">
              <a:schemeClr val="accent1">
                <a:gamma/>
                <a:tint val="19216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74638"/>
            <a:ext cx="8229600" cy="2271712"/>
          </a:xfrm>
        </p:spPr>
        <p:txBody>
          <a:bodyPr/>
          <a:lstStyle/>
          <a:p>
            <a:r>
              <a:rPr lang="en-US" altLang="en-US">
                <a:solidFill>
                  <a:srgbClr val="FF0000"/>
                </a:solidFill>
                <a:latin typeface="Elephant" panose="02020904090505020303" pitchFamily="18" charset="0"/>
              </a:rPr>
              <a:t>“Compound Machine”</a:t>
            </a:r>
            <a:br>
              <a:rPr lang="en-US" altLang="en-US">
                <a:solidFill>
                  <a:srgbClr val="FF0000"/>
                </a:solidFill>
                <a:latin typeface="Elephant" panose="02020904090505020303" pitchFamily="18" charset="0"/>
              </a:rPr>
            </a:br>
            <a:r>
              <a:rPr lang="en-US" altLang="en-US" sz="2800">
                <a:solidFill>
                  <a:srgbClr val="FF9900"/>
                </a:solidFill>
                <a:latin typeface="Arial Black" panose="020B0A04020102020204" pitchFamily="34" charset="0"/>
              </a:rPr>
              <a:t>Any combination of several simple machines…</a:t>
            </a:r>
          </a:p>
        </p:txBody>
      </p:sp>
      <p:pic>
        <p:nvPicPr>
          <p:cNvPr id="57347" name="Picture 3" descr="WorkNMach_Compound_sx6227a3"/>
          <p:cNvPicPr>
            <a:picLocks noGrp="1" noChangeAspect="1" noChangeArrowheads="1"/>
          </p:cNvPicPr>
          <p:nvPr>
            <p:ph type="body"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46288" y="3030538"/>
            <a:ext cx="8297862" cy="36306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7348" name="Rectangle 4"/>
          <p:cNvSpPr>
            <a:spLocks noChangeArrowheads="1"/>
          </p:cNvSpPr>
          <p:nvPr/>
        </p:nvSpPr>
        <p:spPr bwMode="auto">
          <a:xfrm>
            <a:off x="2100263" y="1422401"/>
            <a:ext cx="7891462" cy="650875"/>
          </a:xfrm>
          <a:prstGeom prst="rect">
            <a:avLst/>
          </a:prstGeom>
          <a:solidFill>
            <a:srgbClr val="9933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 compound machine is simply two or more simple machines put together.</a:t>
            </a:r>
          </a:p>
        </p:txBody>
      </p:sp>
      <p:sp>
        <p:nvSpPr>
          <p:cNvPr id="57349" name="Text Box 5"/>
          <p:cNvSpPr txBox="1">
            <a:spLocks noChangeArrowheads="1"/>
          </p:cNvSpPr>
          <p:nvPr/>
        </p:nvSpPr>
        <p:spPr bwMode="auto">
          <a:xfrm>
            <a:off x="2433638" y="2312988"/>
            <a:ext cx="5454650" cy="64135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000000"/>
                </a:solidFill>
              </a:rPr>
              <a:t>Notice that there are at least 4 different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000000"/>
                </a:solidFill>
              </a:rPr>
              <a:t>simple machines in this one compound machine</a:t>
            </a:r>
          </a:p>
        </p:txBody>
      </p:sp>
      <p:sp>
        <p:nvSpPr>
          <p:cNvPr id="57350" name="Line 6"/>
          <p:cNvSpPr>
            <a:spLocks noChangeShapeType="1"/>
          </p:cNvSpPr>
          <p:nvPr/>
        </p:nvSpPr>
        <p:spPr bwMode="auto">
          <a:xfrm flipH="1">
            <a:off x="3571876" y="2933701"/>
            <a:ext cx="449263" cy="1516063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000000"/>
              </a:solidFill>
            </a:endParaRPr>
          </a:p>
        </p:txBody>
      </p:sp>
      <p:sp>
        <p:nvSpPr>
          <p:cNvPr id="57351" name="Line 7"/>
          <p:cNvSpPr>
            <a:spLocks noChangeShapeType="1"/>
          </p:cNvSpPr>
          <p:nvPr/>
        </p:nvSpPr>
        <p:spPr bwMode="auto">
          <a:xfrm>
            <a:off x="5508625" y="2947989"/>
            <a:ext cx="723900" cy="3043237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000000"/>
              </a:solidFill>
            </a:endParaRPr>
          </a:p>
        </p:txBody>
      </p:sp>
      <p:sp>
        <p:nvSpPr>
          <p:cNvPr id="57352" name="Line 8"/>
          <p:cNvSpPr>
            <a:spLocks noChangeShapeType="1"/>
          </p:cNvSpPr>
          <p:nvPr/>
        </p:nvSpPr>
        <p:spPr bwMode="auto">
          <a:xfrm>
            <a:off x="6354764" y="2974975"/>
            <a:ext cx="287337" cy="155575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000000"/>
              </a:solidFill>
            </a:endParaRPr>
          </a:p>
        </p:txBody>
      </p:sp>
      <p:sp>
        <p:nvSpPr>
          <p:cNvPr id="57353" name="Line 9"/>
          <p:cNvSpPr>
            <a:spLocks noChangeShapeType="1"/>
          </p:cNvSpPr>
          <p:nvPr/>
        </p:nvSpPr>
        <p:spPr bwMode="auto">
          <a:xfrm>
            <a:off x="7269163" y="2947989"/>
            <a:ext cx="328612" cy="1843087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000000"/>
              </a:solidFill>
            </a:endParaRPr>
          </a:p>
        </p:txBody>
      </p:sp>
      <p:sp>
        <p:nvSpPr>
          <p:cNvPr id="57354" name="Text Box 10"/>
          <p:cNvSpPr txBox="1">
            <a:spLocks noChangeArrowheads="1"/>
          </p:cNvSpPr>
          <p:nvPr/>
        </p:nvSpPr>
        <p:spPr bwMode="auto">
          <a:xfrm>
            <a:off x="6381750" y="5287963"/>
            <a:ext cx="4286250" cy="641350"/>
          </a:xfrm>
          <a:prstGeom prst="rect">
            <a:avLst/>
          </a:prstGeom>
          <a:solidFill>
            <a:srgbClr val="CC99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000000"/>
                </a:solidFill>
              </a:rPr>
              <a:t>Simple machines are most often used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000000"/>
                </a:solidFill>
              </a:rPr>
              <a:t>in combinations like this!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7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73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73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57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57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57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57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73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73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8" grpId="0" animBg="1"/>
      <p:bldP spid="57349" grpId="0" animBg="1"/>
      <p:bldP spid="57350" grpId="0" animBg="1"/>
      <p:bldP spid="57351" grpId="0" animBg="1"/>
      <p:bldP spid="57352" grpId="0" animBg="1"/>
      <p:bldP spid="57353" grpId="0" animBg="1"/>
      <p:bldP spid="57354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000"/>
            </a:gs>
            <a:gs pos="100000">
              <a:schemeClr val="accent1">
                <a:gamma/>
                <a:tint val="19216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3A9ED6-158D-4158-A8CF-F54674AFDC35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3333CC"/>
          </a:solidFill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Big Ideas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DA6286-DA9F-42D0-90AA-6163882539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compound machine is a combination of 2 or more simple </a:t>
            </a:r>
            <a:r>
              <a:rPr lang="en-US"/>
              <a:t>machines.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512628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100000">
              <a:schemeClr val="accent1">
                <a:gamma/>
                <a:tint val="19216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3333CC"/>
          </a:solidFill>
        </p:spPr>
        <p:txBody>
          <a:bodyPr/>
          <a:lstStyle/>
          <a:p>
            <a:r>
              <a:rPr lang="en-US" altLang="en-US">
                <a:solidFill>
                  <a:schemeClr val="bg1"/>
                </a:solidFill>
                <a:latin typeface="Rockwell Extra Bold" panose="02060903040505020403" pitchFamily="18" charset="0"/>
              </a:rPr>
              <a:t>Input and Output</a:t>
            </a:r>
          </a:p>
        </p:txBody>
      </p:sp>
      <p:sp>
        <p:nvSpPr>
          <p:cNvPr id="10240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998664" y="2332038"/>
            <a:ext cx="4086225" cy="4525962"/>
          </a:xfrm>
          <a:solidFill>
            <a:srgbClr val="00FF00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en-US" sz="2400" b="1"/>
              <a:t>Input Force (Effort Side)</a:t>
            </a:r>
          </a:p>
          <a:p>
            <a:pPr algn="ctr">
              <a:lnSpc>
                <a:spcPct val="80000"/>
              </a:lnSpc>
              <a:spcBef>
                <a:spcPct val="0"/>
              </a:spcBef>
              <a:buFontTx/>
              <a:buNone/>
            </a:pPr>
            <a:endParaRPr lang="en-US" altLang="en-US" sz="2800" b="1"/>
          </a:p>
          <a:p>
            <a:pPr algn="ctr">
              <a:lnSpc>
                <a:spcPct val="80000"/>
              </a:lnSpc>
              <a:spcBef>
                <a:spcPct val="0"/>
              </a:spcBef>
            </a:pPr>
            <a:r>
              <a:rPr lang="en-US" altLang="en-US" sz="2400" b="1"/>
              <a:t>Push or pull that you have to do to the machine </a:t>
            </a:r>
          </a:p>
          <a:p>
            <a:pPr algn="ctr">
              <a:lnSpc>
                <a:spcPct val="80000"/>
              </a:lnSpc>
              <a:spcBef>
                <a:spcPct val="0"/>
              </a:spcBef>
              <a:buFontTx/>
              <a:buNone/>
            </a:pPr>
            <a:endParaRPr lang="en-US" altLang="en-US" sz="1600" b="1"/>
          </a:p>
          <a:p>
            <a:pPr algn="ctr">
              <a:lnSpc>
                <a:spcPct val="80000"/>
              </a:lnSpc>
              <a:spcBef>
                <a:spcPct val="0"/>
              </a:spcBef>
            </a:pPr>
            <a:r>
              <a:rPr lang="en-US" altLang="en-US" sz="2400" b="1"/>
              <a:t>Example: Pushing keys on a keyboard</a:t>
            </a:r>
          </a:p>
          <a:p>
            <a:pPr algn="ctr">
              <a:lnSpc>
                <a:spcPct val="80000"/>
              </a:lnSpc>
              <a:spcBef>
                <a:spcPct val="0"/>
              </a:spcBef>
              <a:buFontTx/>
              <a:buNone/>
            </a:pPr>
            <a:endParaRPr lang="en-US" altLang="en-US" sz="2400" b="1"/>
          </a:p>
          <a:p>
            <a:pPr algn="ctr">
              <a:lnSpc>
                <a:spcPct val="80000"/>
              </a:lnSpc>
              <a:spcBef>
                <a:spcPct val="0"/>
              </a:spcBef>
            </a:pPr>
            <a:r>
              <a:rPr lang="en-US" altLang="en-US" sz="2400" b="1"/>
              <a:t>Person moves a shovel </a:t>
            </a:r>
          </a:p>
          <a:p>
            <a:pPr algn="ctr">
              <a:lnSpc>
                <a:spcPct val="80000"/>
              </a:lnSpc>
              <a:spcBef>
                <a:spcPct val="0"/>
              </a:spcBef>
              <a:buFontTx/>
              <a:buNone/>
            </a:pPr>
            <a:endParaRPr lang="en-US" altLang="en-US" sz="2400" b="1"/>
          </a:p>
          <a:p>
            <a:pPr algn="ctr">
              <a:lnSpc>
                <a:spcPct val="80000"/>
              </a:lnSpc>
              <a:spcBef>
                <a:spcPct val="0"/>
              </a:spcBef>
            </a:pPr>
            <a:r>
              <a:rPr lang="en-US" altLang="en-US" sz="2400" b="1"/>
              <a:t>Look for green to show the input in this slide show</a:t>
            </a:r>
          </a:p>
        </p:txBody>
      </p:sp>
      <p:sp>
        <p:nvSpPr>
          <p:cNvPr id="102405" name="Rectangle 5"/>
          <p:cNvSpPr>
            <a:spLocks noChangeArrowheads="1"/>
          </p:cNvSpPr>
          <p:nvPr/>
        </p:nvSpPr>
        <p:spPr bwMode="auto">
          <a:xfrm>
            <a:off x="6365876" y="2352676"/>
            <a:ext cx="4125913" cy="450532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>
                <a:solidFill>
                  <a:srgbClr val="000000"/>
                </a:solidFill>
              </a:rPr>
              <a:t>Output Force (Result Side)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en-US" sz="1600" b="1">
              <a:solidFill>
                <a:srgbClr val="00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en-US" sz="2400" b="1">
                <a:solidFill>
                  <a:srgbClr val="000000"/>
                </a:solidFill>
              </a:rPr>
              <a:t>Push or pull the machine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>
                <a:solidFill>
                  <a:srgbClr val="000000"/>
                </a:solidFill>
              </a:rPr>
              <a:t>does on the object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en-US" sz="800" b="1">
              <a:solidFill>
                <a:srgbClr val="00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en-US" sz="2400" b="1">
                <a:solidFill>
                  <a:srgbClr val="000000"/>
                </a:solidFill>
              </a:rPr>
              <a:t>Example: What appears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>
                <a:solidFill>
                  <a:srgbClr val="000000"/>
                </a:solidFill>
              </a:rPr>
              <a:t>on a computer screen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en-US" sz="1600" b="1">
              <a:solidFill>
                <a:srgbClr val="00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en-US" sz="2400" b="1">
                <a:solidFill>
                  <a:srgbClr val="000000"/>
                </a:solidFill>
              </a:rPr>
              <a:t>Shovel moves the dirt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>
                <a:solidFill>
                  <a:srgbClr val="000000"/>
                </a:solidFill>
              </a:rPr>
              <a:t>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en-US" sz="2400" b="1">
                <a:solidFill>
                  <a:srgbClr val="000000"/>
                </a:solidFill>
              </a:rPr>
              <a:t>Look for yellow to show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>
                <a:solidFill>
                  <a:srgbClr val="000000"/>
                </a:solidFill>
              </a:rPr>
              <a:t>the output in this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>
                <a:solidFill>
                  <a:srgbClr val="000000"/>
                </a:solidFill>
              </a:rPr>
              <a:t>slide show</a:t>
            </a:r>
          </a:p>
        </p:txBody>
      </p:sp>
      <p:sp>
        <p:nvSpPr>
          <p:cNvPr id="102406" name="Text Box 6"/>
          <p:cNvSpPr txBox="1">
            <a:spLocks noChangeArrowheads="1"/>
          </p:cNvSpPr>
          <p:nvPr/>
        </p:nvSpPr>
        <p:spPr bwMode="auto">
          <a:xfrm>
            <a:off x="2386013" y="1408114"/>
            <a:ext cx="7435850" cy="915987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FFFFFF"/>
                </a:solidFill>
              </a:rPr>
              <a:t>Machines involve two forces to accomplish work. Main Concept 4: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FFFFFF"/>
                </a:solidFill>
              </a:rPr>
              <a:t>As a result of the </a:t>
            </a:r>
            <a:r>
              <a:rPr lang="en-US" altLang="en-US" b="1" u="sng">
                <a:solidFill>
                  <a:srgbClr val="000000"/>
                </a:solidFill>
              </a:rPr>
              <a:t>Input force</a:t>
            </a:r>
            <a:r>
              <a:rPr lang="en-US" altLang="en-US" b="1">
                <a:solidFill>
                  <a:srgbClr val="FFFFFF"/>
                </a:solidFill>
              </a:rPr>
              <a:t>, an </a:t>
            </a:r>
            <a:r>
              <a:rPr lang="en-US" altLang="en-US" b="1" u="sng">
                <a:solidFill>
                  <a:srgbClr val="000000"/>
                </a:solidFill>
              </a:rPr>
              <a:t>Output force</a:t>
            </a:r>
            <a:r>
              <a:rPr lang="en-US" altLang="en-US" b="1">
                <a:solidFill>
                  <a:srgbClr val="FFFFFF"/>
                </a:solidFill>
              </a:rPr>
              <a:t> occurs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FFFFFF"/>
                </a:solidFill>
              </a:rPr>
              <a:t>and work gets done on an object!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102404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102404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102404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80"/>
                            </p:stCondLst>
                            <p:childTnLst>
                              <p:par>
                                <p:cTn id="16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1024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1024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1024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80"/>
                                        <p:tgtEl>
                                          <p:spTgt spid="1024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80"/>
                                        <p:tgtEl>
                                          <p:spTgt spid="1024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80"/>
                                        <p:tgtEl>
                                          <p:spTgt spid="1024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1024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1024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1024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8" dur="80"/>
                                        <p:tgtEl>
                                          <p:spTgt spid="10240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9" dur="80"/>
                                        <p:tgtEl>
                                          <p:spTgt spid="10240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80"/>
                                        <p:tgtEl>
                                          <p:spTgt spid="10240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760"/>
                            </p:stCondLst>
                            <p:childTnLst>
                              <p:par>
                                <p:cTn id="42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4" dur="80"/>
                                        <p:tgtEl>
                                          <p:spTgt spid="10240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5" dur="80"/>
                                        <p:tgtEl>
                                          <p:spTgt spid="10240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80"/>
                                        <p:tgtEl>
                                          <p:spTgt spid="10240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1" dur="80"/>
                                        <p:tgtEl>
                                          <p:spTgt spid="10240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2" dur="80"/>
                                        <p:tgtEl>
                                          <p:spTgt spid="10240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80"/>
                                        <p:tgtEl>
                                          <p:spTgt spid="10240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04" grpId="0" build="p" animBg="1"/>
      <p:bldP spid="102405" grpId="0" animBg="1"/>
      <p:bldP spid="10240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>
          <a:gsLst>
            <a:gs pos="0">
              <a:srgbClr val="FFC000"/>
            </a:gs>
            <a:gs pos="100000">
              <a:schemeClr val="accent1">
                <a:gamma/>
                <a:tint val="19216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Rot="1" noChangeArrowheads="1"/>
          </p:cNvSpPr>
          <p:nvPr>
            <p:ph type="title"/>
          </p:nvPr>
        </p:nvSpPr>
        <p:spPr>
          <a:solidFill>
            <a:srgbClr val="3333CC"/>
          </a:solidFill>
        </p:spPr>
        <p:txBody>
          <a:bodyPr/>
          <a:lstStyle/>
          <a:p>
            <a:pPr eaLnBrk="1" hangingPunct="1">
              <a:defRPr/>
            </a:pPr>
            <a:r>
              <a:rPr lang="en-US" dirty="0">
                <a:solidFill>
                  <a:schemeClr val="bg1"/>
                </a:solidFill>
                <a:latin typeface="Engravers MT" pitchFamily="64" charset="0"/>
              </a:rPr>
              <a:t>The Lever</a:t>
            </a:r>
          </a:p>
        </p:txBody>
      </p:sp>
      <p:sp>
        <p:nvSpPr>
          <p:cNvPr id="89091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64" charset="2"/>
              <a:buChar char="§"/>
              <a:defRPr/>
            </a:pPr>
            <a:endParaRPr lang="en-US" dirty="0"/>
          </a:p>
          <a:p>
            <a:pPr eaLnBrk="1" hangingPunct="1">
              <a:buFont typeface="Wingdings" pitchFamily="64" charset="2"/>
              <a:buChar char="§"/>
              <a:defRPr/>
            </a:pPr>
            <a:r>
              <a:rPr lang="en-US" dirty="0"/>
              <a:t>A bar that is free to pivot, or move about a fixed point called a fulcrum when an input force is applied.</a:t>
            </a:r>
          </a:p>
          <a:p>
            <a:pPr eaLnBrk="1" hangingPunct="1">
              <a:buFont typeface="Wingdings" pitchFamily="64" charset="2"/>
              <a:buChar char="§"/>
              <a:defRPr/>
            </a:pPr>
            <a:endParaRPr lang="en-US" i="1" u="sng" dirty="0"/>
          </a:p>
          <a:p>
            <a:pPr eaLnBrk="1" hangingPunct="1">
              <a:buFont typeface="Wingdings" pitchFamily="64" charset="2"/>
              <a:buChar char="§"/>
              <a:defRPr/>
            </a:pPr>
            <a:r>
              <a:rPr lang="en-US" i="1" u="sng" dirty="0"/>
              <a:t>Fulcrum</a:t>
            </a:r>
            <a:r>
              <a:rPr lang="en-US" dirty="0"/>
              <a:t> = the pivot point of a lever.</a:t>
            </a:r>
          </a:p>
          <a:p>
            <a:pPr eaLnBrk="1" hangingPunct="1">
              <a:buFont typeface="Wingdings" pitchFamily="64" charset="2"/>
              <a:buChar char="§"/>
              <a:defRPr/>
            </a:pPr>
            <a:endParaRPr lang="en-US" dirty="0"/>
          </a:p>
          <a:p>
            <a:pPr eaLnBrk="1" hangingPunct="1">
              <a:buFont typeface="Wingdings" pitchFamily="64" charset="2"/>
              <a:buChar char="§"/>
              <a:defRPr/>
            </a:pPr>
            <a:r>
              <a:rPr lang="en-US" dirty="0"/>
              <a:t>There are three classes of levers based on the positioning of the effort force, resistance force, and fulcrum.</a:t>
            </a:r>
            <a:endParaRPr lang="en-US" i="1" u="sng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90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90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9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9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90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90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90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90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90" grpId="0" animBg="1" autoUpdateAnimBg="0"/>
      <p:bldP spid="89091" grpId="0" build="p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>
          <a:gsLst>
            <a:gs pos="0">
              <a:srgbClr val="FFC000"/>
            </a:gs>
            <a:gs pos="100000">
              <a:schemeClr val="accent1">
                <a:gamma/>
                <a:tint val="19216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50" name="Rectangle 34"/>
          <p:cNvSpPr>
            <a:spLocks noChangeArrowheads="1"/>
          </p:cNvSpPr>
          <p:nvPr/>
        </p:nvSpPr>
        <p:spPr bwMode="auto">
          <a:xfrm>
            <a:off x="2652713" y="1271589"/>
            <a:ext cx="3048000" cy="4332287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000000"/>
                </a:solidFill>
              </a:rPr>
              <a:t>Input work (Effort Side)</a:t>
            </a:r>
          </a:p>
        </p:txBody>
      </p:sp>
      <p:sp>
        <p:nvSpPr>
          <p:cNvPr id="9251" name="Rectangle 35"/>
          <p:cNvSpPr>
            <a:spLocks noChangeArrowheads="1"/>
          </p:cNvSpPr>
          <p:nvPr/>
        </p:nvSpPr>
        <p:spPr bwMode="auto">
          <a:xfrm>
            <a:off x="6272214" y="1290639"/>
            <a:ext cx="2846387" cy="4332287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000000"/>
                </a:solidFill>
              </a:rPr>
              <a:t>Output work (Result Side)</a:t>
            </a:r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0"/>
            <a:ext cx="8229600" cy="1143000"/>
          </a:xfrm>
          <a:solidFill>
            <a:srgbClr val="3333CC"/>
          </a:solidFill>
        </p:spPr>
        <p:txBody>
          <a:bodyPr/>
          <a:lstStyle/>
          <a:p>
            <a:r>
              <a:rPr lang="en-US" altLang="en-US">
                <a:solidFill>
                  <a:schemeClr val="bg1"/>
                </a:solidFill>
                <a:latin typeface="Rockwell Extra Bold" panose="02060903040505020403" pitchFamily="18" charset="0"/>
              </a:rPr>
              <a:t>Lever</a:t>
            </a:r>
          </a:p>
        </p:txBody>
      </p:sp>
      <p:sp>
        <p:nvSpPr>
          <p:cNvPr id="9224" name="AutoShape 8"/>
          <p:cNvSpPr>
            <a:spLocks noChangeArrowheads="1"/>
          </p:cNvSpPr>
          <p:nvPr/>
        </p:nvSpPr>
        <p:spPr bwMode="auto">
          <a:xfrm>
            <a:off x="5808663" y="5006976"/>
            <a:ext cx="360362" cy="582613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000000"/>
              </a:solidFill>
            </a:endParaRPr>
          </a:p>
        </p:txBody>
      </p:sp>
      <p:sp>
        <p:nvSpPr>
          <p:cNvPr id="9247" name="AutoShape 31"/>
          <p:cNvSpPr>
            <a:spLocks noChangeArrowheads="1"/>
          </p:cNvSpPr>
          <p:nvPr/>
        </p:nvSpPr>
        <p:spPr bwMode="auto">
          <a:xfrm rot="16200000">
            <a:off x="6567488" y="3241675"/>
            <a:ext cx="1841500" cy="774700"/>
          </a:xfrm>
          <a:prstGeom prst="rightArrow">
            <a:avLst>
              <a:gd name="adj1" fmla="val 50000"/>
              <a:gd name="adj2" fmla="val 59426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FFFFFF"/>
                </a:solidFill>
              </a:rPr>
              <a:t>Force</a:t>
            </a:r>
          </a:p>
        </p:txBody>
      </p:sp>
      <p:sp>
        <p:nvSpPr>
          <p:cNvPr id="9244" name="AutoShape 28"/>
          <p:cNvSpPr>
            <a:spLocks noChangeArrowheads="1"/>
          </p:cNvSpPr>
          <p:nvPr/>
        </p:nvSpPr>
        <p:spPr bwMode="auto">
          <a:xfrm rot="5400000">
            <a:off x="2686051" y="2968626"/>
            <a:ext cx="1552575" cy="774700"/>
          </a:xfrm>
          <a:prstGeom prst="rightArrow">
            <a:avLst>
              <a:gd name="adj1" fmla="val 50000"/>
              <a:gd name="adj2" fmla="val 50102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FFFFFF"/>
                </a:solidFill>
              </a:rPr>
              <a:t>Force</a:t>
            </a:r>
          </a:p>
        </p:txBody>
      </p:sp>
      <p:sp>
        <p:nvSpPr>
          <p:cNvPr id="9259" name="Text Box 43"/>
          <p:cNvSpPr txBox="1">
            <a:spLocks noChangeArrowheads="1"/>
          </p:cNvSpPr>
          <p:nvPr/>
        </p:nvSpPr>
        <p:spPr bwMode="auto">
          <a:xfrm>
            <a:off x="1735138" y="1917701"/>
            <a:ext cx="7943850" cy="366713"/>
          </a:xfrm>
          <a:prstGeom prst="rect">
            <a:avLst/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000000"/>
                </a:solidFill>
              </a:rPr>
              <a:t>Basically, this is a board that is placed on a pivot point called a fulcrum</a:t>
            </a:r>
          </a:p>
        </p:txBody>
      </p:sp>
      <p:pic>
        <p:nvPicPr>
          <p:cNvPr id="9260" name="Picture 44" descr="0068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332164"/>
            <a:ext cx="939800" cy="2300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61" name="Rectangle 45"/>
          <p:cNvSpPr>
            <a:spLocks noChangeArrowheads="1"/>
          </p:cNvSpPr>
          <p:nvPr/>
        </p:nvSpPr>
        <p:spPr bwMode="auto">
          <a:xfrm rot="916841">
            <a:off x="7766051" y="4616451"/>
            <a:ext cx="925513" cy="887413"/>
          </a:xfrm>
          <a:prstGeom prst="rect">
            <a:avLst/>
          </a:prstGeom>
          <a:solidFill>
            <a:srgbClr val="993300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000000"/>
              </a:solidFill>
            </a:endParaRPr>
          </a:p>
        </p:txBody>
      </p:sp>
      <p:sp>
        <p:nvSpPr>
          <p:cNvPr id="9262" name="Rectangle 46"/>
          <p:cNvSpPr>
            <a:spLocks noChangeArrowheads="1"/>
          </p:cNvSpPr>
          <p:nvPr/>
        </p:nvSpPr>
        <p:spPr bwMode="auto">
          <a:xfrm>
            <a:off x="9186863" y="2944813"/>
            <a:ext cx="925512" cy="887412"/>
          </a:xfrm>
          <a:prstGeom prst="rect">
            <a:avLst/>
          </a:prstGeom>
          <a:solidFill>
            <a:srgbClr val="993300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000000"/>
              </a:solidFill>
            </a:endParaRPr>
          </a:p>
        </p:txBody>
      </p:sp>
      <p:sp>
        <p:nvSpPr>
          <p:cNvPr id="9263" name="Rectangle 47"/>
          <p:cNvSpPr>
            <a:spLocks noChangeArrowheads="1"/>
          </p:cNvSpPr>
          <p:nvPr/>
        </p:nvSpPr>
        <p:spPr bwMode="auto">
          <a:xfrm>
            <a:off x="9567863" y="3851276"/>
            <a:ext cx="925512" cy="887413"/>
          </a:xfrm>
          <a:prstGeom prst="rect">
            <a:avLst/>
          </a:prstGeom>
          <a:solidFill>
            <a:srgbClr val="993300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000000"/>
              </a:solidFill>
            </a:endParaRPr>
          </a:p>
        </p:txBody>
      </p:sp>
      <p:sp>
        <p:nvSpPr>
          <p:cNvPr id="9264" name="Rectangle 48"/>
          <p:cNvSpPr>
            <a:spLocks noChangeArrowheads="1"/>
          </p:cNvSpPr>
          <p:nvPr/>
        </p:nvSpPr>
        <p:spPr bwMode="auto">
          <a:xfrm>
            <a:off x="9120188" y="4770438"/>
            <a:ext cx="925512" cy="887412"/>
          </a:xfrm>
          <a:prstGeom prst="rect">
            <a:avLst/>
          </a:prstGeom>
          <a:solidFill>
            <a:srgbClr val="993300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000000"/>
              </a:solidFill>
            </a:endParaRPr>
          </a:p>
        </p:txBody>
      </p:sp>
      <p:sp>
        <p:nvSpPr>
          <p:cNvPr id="9268" name="Line 52"/>
          <p:cNvSpPr>
            <a:spLocks noChangeShapeType="1"/>
          </p:cNvSpPr>
          <p:nvPr/>
        </p:nvSpPr>
        <p:spPr bwMode="auto">
          <a:xfrm flipH="1">
            <a:off x="6243638" y="2239964"/>
            <a:ext cx="2781300" cy="3114675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000000"/>
              </a:solidFill>
            </a:endParaRPr>
          </a:p>
        </p:txBody>
      </p:sp>
      <p:sp>
        <p:nvSpPr>
          <p:cNvPr id="9269" name="Line 53"/>
          <p:cNvSpPr>
            <a:spLocks noChangeShapeType="1"/>
          </p:cNvSpPr>
          <p:nvPr/>
        </p:nvSpPr>
        <p:spPr bwMode="auto">
          <a:xfrm>
            <a:off x="3101976" y="4294188"/>
            <a:ext cx="5472113" cy="1338262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000000"/>
              </a:solidFill>
            </a:endParaRPr>
          </a:p>
        </p:txBody>
      </p:sp>
      <p:sp>
        <p:nvSpPr>
          <p:cNvPr id="9270" name="Rectangle 54"/>
          <p:cNvSpPr>
            <a:spLocks noChangeArrowheads="1"/>
          </p:cNvSpPr>
          <p:nvPr/>
        </p:nvSpPr>
        <p:spPr bwMode="auto">
          <a:xfrm>
            <a:off x="10128251" y="4773613"/>
            <a:ext cx="925513" cy="887412"/>
          </a:xfrm>
          <a:prstGeom prst="rect">
            <a:avLst/>
          </a:prstGeom>
          <a:solidFill>
            <a:srgbClr val="993300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000000"/>
              </a:solidFill>
            </a:endParaRPr>
          </a:p>
        </p:txBody>
      </p:sp>
      <p:sp>
        <p:nvSpPr>
          <p:cNvPr id="9271" name="Rectangle 55"/>
          <p:cNvSpPr>
            <a:spLocks noChangeArrowheads="1"/>
          </p:cNvSpPr>
          <p:nvPr/>
        </p:nvSpPr>
        <p:spPr bwMode="auto">
          <a:xfrm>
            <a:off x="10566401" y="3848101"/>
            <a:ext cx="925513" cy="887413"/>
          </a:xfrm>
          <a:prstGeom prst="rect">
            <a:avLst/>
          </a:prstGeom>
          <a:solidFill>
            <a:srgbClr val="993300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000000"/>
              </a:solidFill>
            </a:endParaRPr>
          </a:p>
        </p:txBody>
      </p:sp>
      <p:sp>
        <p:nvSpPr>
          <p:cNvPr id="9272" name="Rectangle 56"/>
          <p:cNvSpPr>
            <a:spLocks noChangeArrowheads="1"/>
          </p:cNvSpPr>
          <p:nvPr/>
        </p:nvSpPr>
        <p:spPr bwMode="auto">
          <a:xfrm>
            <a:off x="10204451" y="2919413"/>
            <a:ext cx="925513" cy="887412"/>
          </a:xfrm>
          <a:prstGeom prst="rect">
            <a:avLst/>
          </a:prstGeom>
          <a:solidFill>
            <a:srgbClr val="993300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000000"/>
              </a:solidFill>
            </a:endParaRPr>
          </a:p>
        </p:txBody>
      </p:sp>
      <p:sp>
        <p:nvSpPr>
          <p:cNvPr id="9273" name="Rectangle 57"/>
          <p:cNvSpPr>
            <a:spLocks noChangeArrowheads="1"/>
          </p:cNvSpPr>
          <p:nvPr/>
        </p:nvSpPr>
        <p:spPr bwMode="auto">
          <a:xfrm>
            <a:off x="10436226" y="1978026"/>
            <a:ext cx="925513" cy="887413"/>
          </a:xfrm>
          <a:prstGeom prst="rect">
            <a:avLst/>
          </a:prstGeom>
          <a:solidFill>
            <a:srgbClr val="993300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000000"/>
              </a:solidFill>
            </a:endParaRPr>
          </a:p>
        </p:txBody>
      </p:sp>
      <p:sp>
        <p:nvSpPr>
          <p:cNvPr id="9274" name="Text Box 58"/>
          <p:cNvSpPr txBox="1">
            <a:spLocks noChangeArrowheads="1"/>
          </p:cNvSpPr>
          <p:nvPr/>
        </p:nvSpPr>
        <p:spPr bwMode="auto">
          <a:xfrm>
            <a:off x="3929063" y="5735639"/>
            <a:ext cx="4159250" cy="915987"/>
          </a:xfrm>
          <a:prstGeom prst="rect">
            <a:avLst/>
          </a:prstGeom>
          <a:solidFill>
            <a:srgbClr val="9900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FFFFFF"/>
                </a:solidFill>
              </a:rPr>
              <a:t>As you apply a force to one side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FFFFFF"/>
                </a:solidFill>
              </a:rPr>
              <a:t> the other side applies a force to the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FFFFFF"/>
                </a:solidFill>
              </a:rPr>
              <a:t>object you want moved!</a:t>
            </a:r>
          </a:p>
        </p:txBody>
      </p:sp>
      <p:sp>
        <p:nvSpPr>
          <p:cNvPr id="9275" name="Line 59"/>
          <p:cNvSpPr>
            <a:spLocks noChangeShapeType="1"/>
          </p:cNvSpPr>
          <p:nvPr/>
        </p:nvSpPr>
        <p:spPr bwMode="auto">
          <a:xfrm flipV="1">
            <a:off x="9342439" y="2822575"/>
            <a:ext cx="39687" cy="2782888"/>
          </a:xfrm>
          <a:prstGeom prst="line">
            <a:avLst/>
          </a:prstGeom>
          <a:noFill/>
          <a:ln w="76200">
            <a:solidFill>
              <a:srgbClr val="FF0000"/>
            </a:solidFill>
            <a:prstDash val="sysDot"/>
            <a:round/>
            <a:headEnd type="oval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000000"/>
              </a:solidFill>
            </a:endParaRPr>
          </a:p>
        </p:txBody>
      </p:sp>
      <p:sp>
        <p:nvSpPr>
          <p:cNvPr id="9276" name="Text Box 60"/>
          <p:cNvSpPr txBox="1">
            <a:spLocks noChangeArrowheads="1"/>
          </p:cNvSpPr>
          <p:nvPr/>
        </p:nvSpPr>
        <p:spPr bwMode="auto">
          <a:xfrm>
            <a:off x="8128000" y="5735638"/>
            <a:ext cx="2406650" cy="641350"/>
          </a:xfrm>
          <a:prstGeom prst="rect">
            <a:avLst/>
          </a:prstGeom>
          <a:solidFill>
            <a:srgbClr val="FF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000000"/>
                </a:solidFill>
              </a:rPr>
              <a:t>Here is the distance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000000"/>
                </a:solidFill>
              </a:rPr>
              <a:t>needed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92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2000"/>
                                        <p:tgtEl>
                                          <p:spTgt spid="9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9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9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9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1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2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2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2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19704 " pathEditMode="relative" ptsTypes="AA">
                                      <p:cBhvr>
                                        <p:cTn id="40" dur="500" fill="hold"/>
                                        <p:tgtEl>
                                          <p:spTgt spid="92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1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49584E-6 L 3.33333E-6 -0.09205 " pathEditMode="relative" rAng="0" ptsTypes="AA">
                                      <p:cBhvr>
                                        <p:cTn id="42" dur="500" fill="hold"/>
                                        <p:tgtEl>
                                          <p:spTgt spid="92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4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1680000">
                                      <p:cBhvr>
                                        <p:cTn id="45" dur="5000" fill="hold"/>
                                        <p:tgtEl>
                                          <p:spTgt spid="92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6" presetID="64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9.71323E-7 L -0.03316 -0.15611 " pathEditMode="relative" rAng="0" ptsTypes="AA">
                                      <p:cBhvr>
                                        <p:cTn id="47" dur="5000" fill="hold"/>
                                        <p:tgtEl>
                                          <p:spTgt spid="92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67" y="-7817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-1680000">
                                      <p:cBhvr>
                                        <p:cTn id="49" dur="3000" fill="hold"/>
                                        <p:tgtEl>
                                          <p:spTgt spid="92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92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92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9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92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92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9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50" grpId="0" animBg="1"/>
      <p:bldP spid="9251" grpId="0" animBg="1"/>
      <p:bldP spid="9247" grpId="0" animBg="1"/>
      <p:bldP spid="9247" grpId="1" animBg="1"/>
      <p:bldP spid="9244" grpId="0" animBg="1"/>
      <p:bldP spid="9244" grpId="1" animBg="1"/>
      <p:bldP spid="9259" grpId="0" animBg="1"/>
      <p:bldP spid="9261" grpId="0" animBg="1"/>
      <p:bldP spid="9261" grpId="1" animBg="1"/>
      <p:bldP spid="9268" grpId="0" animBg="1"/>
      <p:bldP spid="9269" grpId="0" animBg="1"/>
      <p:bldP spid="9274" grpId="0" animBg="1"/>
      <p:bldP spid="9275" grpId="0" animBg="1"/>
      <p:bldP spid="927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>
          <a:gsLst>
            <a:gs pos="0">
              <a:srgbClr val="FFC000"/>
            </a:gs>
            <a:gs pos="100000">
              <a:schemeClr val="accent1">
                <a:gamma/>
                <a:tint val="19216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Rot="1" noChangeArrowheads="1"/>
          </p:cNvSpPr>
          <p:nvPr>
            <p:ph type="title"/>
          </p:nvPr>
        </p:nvSpPr>
        <p:spPr>
          <a:solidFill>
            <a:srgbClr val="3333CC"/>
          </a:solidFill>
        </p:spPr>
        <p:txBody>
          <a:bodyPr/>
          <a:lstStyle/>
          <a:p>
            <a:pPr eaLnBrk="1" hangingPunct="1">
              <a:defRPr/>
            </a:pPr>
            <a:r>
              <a:rPr lang="en-US" dirty="0">
                <a:solidFill>
                  <a:schemeClr val="bg1"/>
                </a:solidFill>
                <a:latin typeface="Engravers MT" panose="02090707080505020304" pitchFamily="18" charset="0"/>
              </a:rPr>
              <a:t>First Class Levers</a:t>
            </a:r>
          </a:p>
        </p:txBody>
      </p:sp>
      <p:sp>
        <p:nvSpPr>
          <p:cNvPr id="90115" name="Rectangle 3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609601" y="1745976"/>
            <a:ext cx="5678487" cy="4945766"/>
          </a:xfrm>
        </p:spPr>
        <p:txBody>
          <a:bodyPr/>
          <a:lstStyle/>
          <a:p>
            <a:pPr eaLnBrk="1" hangingPunct="1">
              <a:buFont typeface="Wingdings" pitchFamily="64" charset="2"/>
              <a:buChar char="§"/>
              <a:defRPr/>
            </a:pPr>
            <a:r>
              <a:rPr lang="en-US" sz="2800" dirty="0"/>
              <a:t>Fulcrum is located between the input (effort) force and output (resistance) force.</a:t>
            </a:r>
          </a:p>
          <a:p>
            <a:pPr eaLnBrk="1" hangingPunct="1">
              <a:buFont typeface="Wingdings" pitchFamily="64" charset="2"/>
              <a:buChar char="§"/>
              <a:defRPr/>
            </a:pPr>
            <a:r>
              <a:rPr lang="en-US" sz="2800" dirty="0"/>
              <a:t>Makes work easier by multiplying the effort force AND changing direction.</a:t>
            </a:r>
          </a:p>
          <a:p>
            <a:pPr eaLnBrk="1" hangingPunct="1">
              <a:buFont typeface="Wingdings" pitchFamily="64" charset="2"/>
              <a:buChar char="§"/>
              <a:defRPr/>
            </a:pPr>
            <a:r>
              <a:rPr lang="en-US" sz="2800" dirty="0"/>
              <a:t>They will increase the force or distance depending on location of the fulcrum.</a:t>
            </a:r>
          </a:p>
          <a:p>
            <a:pPr eaLnBrk="1" hangingPunct="1">
              <a:buFont typeface="Wingdings" pitchFamily="64" charset="2"/>
              <a:buChar char="§"/>
              <a:defRPr/>
            </a:pPr>
            <a:r>
              <a:rPr lang="en-US" sz="2800" dirty="0"/>
              <a:t>Examples: claw of hammer, rowing oars, seesaw</a:t>
            </a:r>
          </a:p>
        </p:txBody>
      </p:sp>
      <p:pic>
        <p:nvPicPr>
          <p:cNvPr id="90118" name="Picture 6" descr="j023296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5671" y="1787958"/>
            <a:ext cx="2411413" cy="196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120" name="Picture 8" descr="j0127283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991600" y="2105457"/>
            <a:ext cx="3200400" cy="13255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8088" y="3810862"/>
            <a:ext cx="4865293" cy="2880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0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0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0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0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0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0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0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0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0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0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0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0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0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0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14" grpId="0" animBg="1" autoUpdateAnimBg="0"/>
      <p:bldP spid="90115" grpId="0" build="p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>
          <a:gsLst>
            <a:gs pos="0">
              <a:srgbClr val="FFC000"/>
            </a:gs>
            <a:gs pos="100000">
              <a:schemeClr val="accent1">
                <a:gamma/>
                <a:tint val="19216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40" name="Rectangle 4"/>
          <p:cNvSpPr>
            <a:spLocks noGrp="1" noRot="1" noChangeArrowheads="1"/>
          </p:cNvSpPr>
          <p:nvPr>
            <p:ph type="body" sz="half" idx="2"/>
          </p:nvPr>
        </p:nvSpPr>
        <p:spPr>
          <a:xfrm>
            <a:off x="609601" y="1676401"/>
            <a:ext cx="6733323" cy="5181599"/>
          </a:xfrm>
        </p:spPr>
        <p:txBody>
          <a:bodyPr/>
          <a:lstStyle/>
          <a:p>
            <a:pPr eaLnBrk="1" hangingPunct="1">
              <a:buFont typeface="Wingdings" pitchFamily="64" charset="2"/>
              <a:buChar char="§"/>
              <a:defRPr/>
            </a:pPr>
            <a:r>
              <a:rPr lang="en-US" sz="2700" dirty="0"/>
              <a:t>Output (resistance) force is found between the fulcrum and input (effort) force.</a:t>
            </a:r>
          </a:p>
          <a:p>
            <a:pPr eaLnBrk="1" hangingPunct="1">
              <a:buFont typeface="Wingdings" pitchFamily="64" charset="2"/>
              <a:buChar char="§"/>
              <a:defRPr/>
            </a:pPr>
            <a:r>
              <a:rPr lang="en-US" sz="2700" dirty="0"/>
              <a:t>MA always greater than 1</a:t>
            </a:r>
          </a:p>
          <a:p>
            <a:pPr eaLnBrk="1" hangingPunct="1">
              <a:buFont typeface="Wingdings" pitchFamily="64" charset="2"/>
              <a:buChar char="§"/>
              <a:defRPr/>
            </a:pPr>
            <a:r>
              <a:rPr lang="en-US" sz="2700" dirty="0"/>
              <a:t>Makes work easier by multiplying the effort force, but NOT changing direction.</a:t>
            </a:r>
          </a:p>
          <a:p>
            <a:pPr eaLnBrk="1" hangingPunct="1">
              <a:buFont typeface="Wingdings" pitchFamily="64" charset="2"/>
              <a:buChar char="§"/>
              <a:defRPr/>
            </a:pPr>
            <a:r>
              <a:rPr lang="en-US" sz="2700" dirty="0"/>
              <a:t>Output force is greater than input force which causes the input force to be over a greater distance</a:t>
            </a:r>
          </a:p>
          <a:p>
            <a:pPr eaLnBrk="1" hangingPunct="1">
              <a:buFont typeface="Wingdings" pitchFamily="64" charset="2"/>
              <a:buChar char="§"/>
              <a:defRPr/>
            </a:pPr>
            <a:r>
              <a:rPr lang="en-US" sz="2700" dirty="0"/>
              <a:t>Examples: bottle opener, wheelbarrow, nutcracker</a:t>
            </a:r>
          </a:p>
        </p:txBody>
      </p:sp>
      <p:pic>
        <p:nvPicPr>
          <p:cNvPr id="91143" name="Picture 7" descr="j0149143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879019" y="1974271"/>
            <a:ext cx="1882775" cy="2133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1145" name="Picture 9" descr="j019899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2924" y="2122559"/>
            <a:ext cx="2438400" cy="164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2"/>
          <p:cNvSpPr>
            <a:spLocks noGrp="1" noRot="1" noChangeArrowheads="1"/>
          </p:cNvSpPr>
          <p:nvPr>
            <p:ph type="title"/>
          </p:nvPr>
        </p:nvSpPr>
        <p:spPr>
          <a:solidFill>
            <a:srgbClr val="3333CC"/>
          </a:solidFill>
        </p:spPr>
        <p:txBody>
          <a:bodyPr/>
          <a:lstStyle/>
          <a:p>
            <a:pPr eaLnBrk="1" hangingPunct="1">
              <a:defRPr/>
            </a:pPr>
            <a:r>
              <a:rPr lang="en-US" dirty="0">
                <a:solidFill>
                  <a:schemeClr val="bg1"/>
                </a:solidFill>
                <a:latin typeface="Engravers MT" panose="02090707080505020304" pitchFamily="18" charset="0"/>
              </a:rPr>
              <a:t>Second Class Levers</a:t>
            </a:r>
          </a:p>
        </p:txBody>
      </p:sp>
      <p:pic>
        <p:nvPicPr>
          <p:cNvPr id="10" name="Picture 9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3" t="15409" r="11820" b="8877"/>
          <a:stretch/>
        </p:blipFill>
        <p:spPr bwMode="auto">
          <a:xfrm>
            <a:off x="7758556" y="4378036"/>
            <a:ext cx="3796146" cy="2008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11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11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11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11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11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11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11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11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11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11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911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1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1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40" grpId="0" build="p" autoUpdateAnimBg="0"/>
      <p:bldP spid="9" grpId="0" animBg="1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>
          <a:gsLst>
            <a:gs pos="0">
              <a:srgbClr val="FFC000"/>
            </a:gs>
            <a:gs pos="100000">
              <a:schemeClr val="accent1">
                <a:gamma/>
                <a:tint val="19216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3" name="Rectangle 3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609601" y="1738740"/>
            <a:ext cx="5678487" cy="5077695"/>
          </a:xfrm>
        </p:spPr>
        <p:txBody>
          <a:bodyPr/>
          <a:lstStyle/>
          <a:p>
            <a:pPr eaLnBrk="1" hangingPunct="1">
              <a:buFont typeface="Wingdings" pitchFamily="64" charset="2"/>
              <a:buChar char="§"/>
              <a:defRPr/>
            </a:pPr>
            <a:r>
              <a:rPr lang="en-US" sz="2800" dirty="0"/>
              <a:t>Input (Effort) force is located between the output (resistance) force and the fulcrum.</a:t>
            </a:r>
          </a:p>
          <a:p>
            <a:pPr eaLnBrk="1" hangingPunct="1">
              <a:buFont typeface="Wingdings" pitchFamily="64" charset="2"/>
              <a:buChar char="§"/>
              <a:defRPr/>
            </a:pPr>
            <a:r>
              <a:rPr lang="en-US" sz="2800" dirty="0"/>
              <a:t>MA always less than 1</a:t>
            </a:r>
          </a:p>
          <a:p>
            <a:pPr eaLnBrk="1" hangingPunct="1">
              <a:buFont typeface="Wingdings" pitchFamily="64" charset="2"/>
              <a:buChar char="§"/>
              <a:defRPr/>
            </a:pPr>
            <a:r>
              <a:rPr lang="en-US" sz="2800" dirty="0"/>
              <a:t>Does NOT multiply the effort force, only multiplies the distance.</a:t>
            </a:r>
          </a:p>
          <a:p>
            <a:pPr eaLnBrk="1" hangingPunct="1">
              <a:buFont typeface="Wingdings" pitchFamily="64" charset="2"/>
              <a:buChar char="§"/>
              <a:defRPr/>
            </a:pPr>
            <a:r>
              <a:rPr lang="en-US" sz="2800" dirty="0"/>
              <a:t>Helpful because they increase the distance through which the output force is exerted.</a:t>
            </a:r>
          </a:p>
          <a:p>
            <a:pPr eaLnBrk="1" hangingPunct="1">
              <a:buFont typeface="Wingdings" pitchFamily="64" charset="2"/>
              <a:buChar char="§"/>
              <a:defRPr/>
            </a:pPr>
            <a:r>
              <a:rPr lang="en-US" sz="2800" dirty="0"/>
              <a:t>Examples: Shovel, Tennis racket</a:t>
            </a:r>
          </a:p>
        </p:txBody>
      </p:sp>
      <p:pic>
        <p:nvPicPr>
          <p:cNvPr id="92168" name="Picture 8" descr="j026136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4435" y="1924770"/>
            <a:ext cx="1905000" cy="176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70" name="Picture 10" descr="SO01929_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67301" y="1797050"/>
            <a:ext cx="1838325" cy="1981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71" name="Picture 11" descr="j030565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9435" y="3778250"/>
            <a:ext cx="1724025" cy="181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2"/>
          <p:cNvSpPr>
            <a:spLocks noGrp="1" noRot="1" noChangeArrowheads="1"/>
          </p:cNvSpPr>
          <p:nvPr>
            <p:ph type="title"/>
          </p:nvPr>
        </p:nvSpPr>
        <p:spPr>
          <a:solidFill>
            <a:srgbClr val="3333CC"/>
          </a:solidFill>
        </p:spPr>
        <p:txBody>
          <a:bodyPr/>
          <a:lstStyle/>
          <a:p>
            <a:pPr eaLnBrk="1" hangingPunct="1">
              <a:defRPr/>
            </a:pPr>
            <a:r>
              <a:rPr lang="en-US" dirty="0">
                <a:solidFill>
                  <a:schemeClr val="bg1"/>
                </a:solidFill>
                <a:latin typeface="Engravers MT" panose="02090707080505020304" pitchFamily="18" charset="0"/>
              </a:rPr>
              <a:t>Third Class Levers</a:t>
            </a:r>
          </a:p>
        </p:txBody>
      </p:sp>
      <p:pic>
        <p:nvPicPr>
          <p:cNvPr id="10" name="Picture 7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4" t="16434" b="10481"/>
          <a:stretch/>
        </p:blipFill>
        <p:spPr bwMode="auto">
          <a:xfrm>
            <a:off x="6345443" y="4170217"/>
            <a:ext cx="3923972" cy="2151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2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2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2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2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21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21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21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21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921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hoog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921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hoog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921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hoog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63" grpId="0" build="p"/>
      <p:bldP spid="9" grpId="0" animBg="1" autoUpdateAnimBg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1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57150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57150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1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57150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57150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1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57150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57150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57150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57150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5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57150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57150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6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57150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57150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7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57150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57150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8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57150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57150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9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57150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57150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10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57150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57150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1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57150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57150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502</TotalTime>
  <Words>1930</Words>
  <Application>Microsoft Office PowerPoint</Application>
  <PresentationFormat>Widescreen</PresentationFormat>
  <Paragraphs>293</Paragraphs>
  <Slides>37</Slides>
  <Notes>0</Notes>
  <HiddenSlides>0</HiddenSlides>
  <MMClips>1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12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61" baseType="lpstr">
      <vt:lpstr>Arial</vt:lpstr>
      <vt:lpstr>Arial Black</vt:lpstr>
      <vt:lpstr>Cambria Math</vt:lpstr>
      <vt:lpstr>Elephant</vt:lpstr>
      <vt:lpstr>Engravers MT</vt:lpstr>
      <vt:lpstr>Impact</vt:lpstr>
      <vt:lpstr>Rockwell</vt:lpstr>
      <vt:lpstr>Rockwell Extra Bold</vt:lpstr>
      <vt:lpstr>Snap ITC</vt:lpstr>
      <vt:lpstr>Times New Roman</vt:lpstr>
      <vt:lpstr>Wingdings</vt:lpstr>
      <vt:lpstr>Default Design</vt:lpstr>
      <vt:lpstr>1_Default Design</vt:lpstr>
      <vt:lpstr>5_Default Design</vt:lpstr>
      <vt:lpstr>6_Default Design</vt:lpstr>
      <vt:lpstr>7_Default Design</vt:lpstr>
      <vt:lpstr>8_Default Design</vt:lpstr>
      <vt:lpstr>9_Default Design</vt:lpstr>
      <vt:lpstr>10_Default Design</vt:lpstr>
      <vt:lpstr>11_Default Design</vt:lpstr>
      <vt:lpstr>12_Default Design</vt:lpstr>
      <vt:lpstr>13_Default Design</vt:lpstr>
      <vt:lpstr>14_Default Design</vt:lpstr>
      <vt:lpstr>Microsoft Equation 3.0</vt:lpstr>
      <vt:lpstr>Simple Machines 14 - 4</vt:lpstr>
      <vt:lpstr>Lesson Objectives</vt:lpstr>
      <vt:lpstr>6 Different Types of Machines Homer could choose from:</vt:lpstr>
      <vt:lpstr>Input and Output</vt:lpstr>
      <vt:lpstr>The Lever</vt:lpstr>
      <vt:lpstr>Lever</vt:lpstr>
      <vt:lpstr>First Class Levers</vt:lpstr>
      <vt:lpstr>Second Class Levers</vt:lpstr>
      <vt:lpstr>Third Class Levers</vt:lpstr>
      <vt:lpstr>Levers!!!!!!!!!!!</vt:lpstr>
      <vt:lpstr>Mechanical Advantage Levers</vt:lpstr>
      <vt:lpstr>    M. A. of Levers</vt:lpstr>
      <vt:lpstr>So how can we increase M.A. of a lever?</vt:lpstr>
      <vt:lpstr>Inclined Planes</vt:lpstr>
      <vt:lpstr>Incline Plane</vt:lpstr>
      <vt:lpstr>Mechanical Advantage Inclined Planes</vt:lpstr>
      <vt:lpstr>   M.A. of an Incline Plane:</vt:lpstr>
      <vt:lpstr>Wedges</vt:lpstr>
      <vt:lpstr>Wedge: </vt:lpstr>
      <vt:lpstr>Screws</vt:lpstr>
      <vt:lpstr>Mechanical Advantage Screws</vt:lpstr>
      <vt:lpstr>Wheel and Axle</vt:lpstr>
      <vt:lpstr>The Wheel &amp; Axle </vt:lpstr>
      <vt:lpstr>Homer turns the crank on the wheel and the box on the ramp moves up</vt:lpstr>
      <vt:lpstr>Mechanical Advantage Wheel and Axle</vt:lpstr>
      <vt:lpstr>Pulleys</vt:lpstr>
      <vt:lpstr>Pulley Types</vt:lpstr>
      <vt:lpstr>Pulleys</vt:lpstr>
      <vt:lpstr>Mechanical Advantage Pulleys</vt:lpstr>
      <vt:lpstr>PowerPoint Presentation</vt:lpstr>
      <vt:lpstr>  M.A. of Pulleys:</vt:lpstr>
      <vt:lpstr>Movable Pulleys give M.A.</vt:lpstr>
      <vt:lpstr>PowerPoint Presentation</vt:lpstr>
      <vt:lpstr>Compound Machines</vt:lpstr>
      <vt:lpstr>Compound Machine</vt:lpstr>
      <vt:lpstr>“Compound Machine” Any combination of several simple machines…</vt:lpstr>
      <vt:lpstr>Big Ideas</vt:lpstr>
    </vt:vector>
  </TitlesOfParts>
  <Company>Boyertown Area School District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Work and Power</dc:title>
  <dc:creator>Berger, Jerry</dc:creator>
  <cp:lastModifiedBy>Berger, Jerry</cp:lastModifiedBy>
  <cp:revision>125</cp:revision>
  <dcterms:created xsi:type="dcterms:W3CDTF">2016-12-06T16:35:57Z</dcterms:created>
  <dcterms:modified xsi:type="dcterms:W3CDTF">2022-11-18T14:49:27Z</dcterms:modified>
</cp:coreProperties>
</file>